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48" r:id="rId1"/>
  </p:sldMasterIdLst>
  <p:notesMasterIdLst>
    <p:notesMasterId r:id="rId57"/>
  </p:notesMasterIdLst>
  <p:handoutMasterIdLst>
    <p:handoutMasterId r:id="rId58"/>
  </p:handoutMasterIdLst>
  <p:sldIdLst>
    <p:sldId id="295" r:id="rId2"/>
    <p:sldId id="416" r:id="rId3"/>
    <p:sldId id="470" r:id="rId4"/>
    <p:sldId id="471" r:id="rId5"/>
    <p:sldId id="472" r:id="rId6"/>
    <p:sldId id="473" r:id="rId7"/>
    <p:sldId id="474" r:id="rId8"/>
    <p:sldId id="475" r:id="rId9"/>
    <p:sldId id="477" r:id="rId10"/>
    <p:sldId id="478" r:id="rId11"/>
    <p:sldId id="479" r:id="rId12"/>
    <p:sldId id="480" r:id="rId13"/>
    <p:sldId id="576" r:id="rId14"/>
    <p:sldId id="537" r:id="rId15"/>
    <p:sldId id="483" r:id="rId16"/>
    <p:sldId id="484" r:id="rId17"/>
    <p:sldId id="485" r:id="rId18"/>
    <p:sldId id="486" r:id="rId19"/>
    <p:sldId id="616" r:id="rId20"/>
    <p:sldId id="488" r:id="rId21"/>
    <p:sldId id="617" r:id="rId22"/>
    <p:sldId id="489" r:id="rId23"/>
    <p:sldId id="491" r:id="rId24"/>
    <p:sldId id="492" r:id="rId25"/>
    <p:sldId id="494" r:id="rId26"/>
    <p:sldId id="495" r:id="rId27"/>
    <p:sldId id="496" r:id="rId28"/>
    <p:sldId id="497" r:id="rId29"/>
    <p:sldId id="498" r:id="rId30"/>
    <p:sldId id="499" r:id="rId31"/>
    <p:sldId id="501" r:id="rId32"/>
    <p:sldId id="502" r:id="rId33"/>
    <p:sldId id="503" r:id="rId34"/>
    <p:sldId id="504" r:id="rId35"/>
    <p:sldId id="505" r:id="rId36"/>
    <p:sldId id="507" r:id="rId37"/>
    <p:sldId id="509" r:id="rId38"/>
    <p:sldId id="511" r:id="rId39"/>
    <p:sldId id="618" r:id="rId40"/>
    <p:sldId id="513" r:id="rId41"/>
    <p:sldId id="515" r:id="rId42"/>
    <p:sldId id="516" r:id="rId43"/>
    <p:sldId id="517" r:id="rId44"/>
    <p:sldId id="518" r:id="rId45"/>
    <p:sldId id="520" r:id="rId46"/>
    <p:sldId id="619" r:id="rId47"/>
    <p:sldId id="522" r:id="rId48"/>
    <p:sldId id="538" r:id="rId49"/>
    <p:sldId id="527" r:id="rId50"/>
    <p:sldId id="528" r:id="rId51"/>
    <p:sldId id="530" r:id="rId52"/>
    <p:sldId id="531" r:id="rId53"/>
    <p:sldId id="532" r:id="rId54"/>
    <p:sldId id="534" r:id="rId55"/>
    <p:sldId id="536" r:id="rId5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F5FF9AA6-3EA9-4BEA-92E5-8078B063383A}">
          <p14:sldIdLst>
            <p14:sldId id="295"/>
            <p14:sldId id="416"/>
            <p14:sldId id="470"/>
            <p14:sldId id="471"/>
            <p14:sldId id="472"/>
            <p14:sldId id="473"/>
            <p14:sldId id="474"/>
            <p14:sldId id="475"/>
            <p14:sldId id="477"/>
            <p14:sldId id="478"/>
            <p14:sldId id="479"/>
            <p14:sldId id="480"/>
            <p14:sldId id="576"/>
            <p14:sldId id="537"/>
            <p14:sldId id="483"/>
            <p14:sldId id="484"/>
            <p14:sldId id="485"/>
            <p14:sldId id="486"/>
            <p14:sldId id="616"/>
            <p14:sldId id="488"/>
            <p14:sldId id="617"/>
            <p14:sldId id="489"/>
            <p14:sldId id="491"/>
            <p14:sldId id="492"/>
            <p14:sldId id="494"/>
            <p14:sldId id="495"/>
            <p14:sldId id="496"/>
            <p14:sldId id="497"/>
            <p14:sldId id="498"/>
            <p14:sldId id="499"/>
            <p14:sldId id="501"/>
            <p14:sldId id="502"/>
            <p14:sldId id="503"/>
            <p14:sldId id="504"/>
            <p14:sldId id="505"/>
            <p14:sldId id="507"/>
            <p14:sldId id="509"/>
            <p14:sldId id="511"/>
            <p14:sldId id="618"/>
            <p14:sldId id="513"/>
            <p14:sldId id="515"/>
            <p14:sldId id="516"/>
            <p14:sldId id="517"/>
            <p14:sldId id="518"/>
            <p14:sldId id="520"/>
            <p14:sldId id="619"/>
            <p14:sldId id="522"/>
            <p14:sldId id="538"/>
            <p14:sldId id="527"/>
            <p14:sldId id="528"/>
            <p14:sldId id="530"/>
            <p14:sldId id="531"/>
            <p14:sldId id="532"/>
            <p14:sldId id="534"/>
            <p14:sldId id="536"/>
          </p14:sldIdLst>
        </p14:section>
        <p14:section name="无标题节" id="{6D495E9A-F8E6-4FB7-B01D-8D7821859436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77FFF"/>
    <a:srgbClr val="3A11BA"/>
    <a:srgbClr val="F0F0F0"/>
    <a:srgbClr val="F5F5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25" autoAdjust="0"/>
    <p:restoredTop sz="96424" autoAdjust="0"/>
  </p:normalViewPr>
  <p:slideViewPr>
    <p:cSldViewPr snapToGrid="0" snapToObjects="1">
      <p:cViewPr varScale="1">
        <p:scale>
          <a:sx n="84" d="100"/>
          <a:sy n="84" d="100"/>
        </p:scale>
        <p:origin x="490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6" d="100"/>
          <a:sy n="86" d="100"/>
        </p:scale>
        <p:origin x="386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F698DE-5563-4329-9E4F-A076552207AD}" type="datetimeFigureOut">
              <a:rPr lang="zh-CN" altLang="en-US" smtClean="0"/>
              <a:t>2022/10/21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9A9A32-7A61-4B63-897F-C09C71FC20D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42D96C-1690-4857-8527-4F49E318E148}" type="datetimeFigureOut">
              <a:rPr lang="zh-CN" altLang="en-US" smtClean="0"/>
              <a:t>2022/10/21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CB71B8-E4D1-43F7-8F02-E9FF06B0C08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t>10/21/2022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hf sldNum="0"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t>10/21/2022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hf sldNum="0"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t>10/21/2022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 panose="020B0604020202020204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 panose="020B0604020202020204"/>
              </a:rPr>
              <a:t>”</a:t>
            </a:r>
          </a:p>
        </p:txBody>
      </p:sp>
    </p:spTree>
  </p:cSld>
  <p:clrMapOvr>
    <a:masterClrMapping/>
  </p:clrMapOvr>
  <p:hf sldNum="0"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t>10/21/2022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hf sldNum="0" hd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言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t>10/21/2022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 panose="020B0604020202020204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 panose="020B0604020202020204"/>
              </a:rPr>
              <a:t>”</a:t>
            </a:r>
          </a:p>
        </p:txBody>
      </p:sp>
    </p:spTree>
  </p:cSld>
  <p:clrMapOvr>
    <a:masterClrMapping/>
  </p:clrMapOvr>
  <p:hf sldNum="0" hd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t>10/21/2022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hf sldNum="0" hd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t>10/21/2022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hf sldNum="0" hd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t>10/21/2022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hf sldNum="0" hd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812" y="-1482"/>
            <a:ext cx="6251199" cy="6858000"/>
          </a:xfrm>
          <a:prstGeom prst="rect">
            <a:avLst/>
          </a:prstGeom>
        </p:spPr>
      </p:pic>
      <p:sp>
        <p:nvSpPr>
          <p:cNvPr id="15" name="椭圆 14"/>
          <p:cNvSpPr/>
          <p:nvPr userDrawn="1"/>
        </p:nvSpPr>
        <p:spPr>
          <a:xfrm>
            <a:off x="5712749" y="871116"/>
            <a:ext cx="941071" cy="941071"/>
          </a:xfrm>
          <a:prstGeom prst="ellipse">
            <a:avLst/>
          </a:prstGeom>
          <a:gradFill>
            <a:gsLst>
              <a:gs pos="42000">
                <a:srgbClr val="3A11BA"/>
              </a:gs>
              <a:gs pos="100000">
                <a:srgbClr val="277FFF">
                  <a:lumMod val="74000"/>
                  <a:lumOff val="26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7" name="椭圆 16"/>
          <p:cNvSpPr/>
          <p:nvPr userDrawn="1"/>
        </p:nvSpPr>
        <p:spPr>
          <a:xfrm>
            <a:off x="5712749" y="2230360"/>
            <a:ext cx="941071" cy="941071"/>
          </a:xfrm>
          <a:prstGeom prst="ellipse">
            <a:avLst/>
          </a:prstGeom>
          <a:gradFill>
            <a:gsLst>
              <a:gs pos="42000">
                <a:srgbClr val="3A11BA"/>
              </a:gs>
              <a:gs pos="100000">
                <a:srgbClr val="277FFF">
                  <a:lumMod val="74000"/>
                  <a:lumOff val="26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8" name="椭圆 17"/>
          <p:cNvSpPr/>
          <p:nvPr userDrawn="1"/>
        </p:nvSpPr>
        <p:spPr>
          <a:xfrm>
            <a:off x="5712749" y="3663743"/>
            <a:ext cx="941071" cy="941071"/>
          </a:xfrm>
          <a:prstGeom prst="ellipse">
            <a:avLst/>
          </a:prstGeom>
          <a:gradFill>
            <a:gsLst>
              <a:gs pos="42000">
                <a:srgbClr val="3A11BA"/>
              </a:gs>
              <a:gs pos="100000">
                <a:srgbClr val="277FFF">
                  <a:lumMod val="74000"/>
                  <a:lumOff val="26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9" name="椭圆 18"/>
          <p:cNvSpPr/>
          <p:nvPr userDrawn="1"/>
        </p:nvSpPr>
        <p:spPr>
          <a:xfrm>
            <a:off x="5712749" y="5097127"/>
            <a:ext cx="941071" cy="941071"/>
          </a:xfrm>
          <a:prstGeom prst="ellipse">
            <a:avLst/>
          </a:prstGeom>
          <a:gradFill>
            <a:gsLst>
              <a:gs pos="42000">
                <a:srgbClr val="3A11BA"/>
              </a:gs>
              <a:gs pos="100000">
                <a:srgbClr val="277FFF">
                  <a:lumMod val="74000"/>
                  <a:lumOff val="26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23" name="图片 2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19873" y="407180"/>
            <a:ext cx="765783" cy="675158"/>
          </a:xfrm>
          <a:prstGeom prst="rect">
            <a:avLst/>
          </a:prstGeom>
        </p:spPr>
      </p:pic>
      <p:sp>
        <p:nvSpPr>
          <p:cNvPr id="24" name="文本占位符 23"/>
          <p:cNvSpPr>
            <a:spLocks noGrp="1"/>
          </p:cNvSpPr>
          <p:nvPr>
            <p:ph type="body" sz="quarter" idx="11" hasCustomPrompt="1"/>
          </p:nvPr>
        </p:nvSpPr>
        <p:spPr>
          <a:xfrm>
            <a:off x="7213600" y="1082338"/>
            <a:ext cx="4140199" cy="50958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kumimoji="1" lang="en-US" altLang="zh-CN" sz="2400" b="1" dirty="0">
                <a:solidFill>
                  <a:srgbClr val="3A11BA"/>
                </a:solidFill>
              </a:rPr>
              <a:t>Project</a:t>
            </a:r>
            <a:r>
              <a:rPr kumimoji="1" lang="zh-CN" altLang="en-US" sz="2400" b="1" dirty="0">
                <a:solidFill>
                  <a:srgbClr val="3A11BA"/>
                </a:solidFill>
              </a:rPr>
              <a:t> </a:t>
            </a:r>
            <a:r>
              <a:rPr kumimoji="1" lang="en-US" altLang="zh-CN" sz="2400" b="1" dirty="0">
                <a:solidFill>
                  <a:srgbClr val="3A11BA"/>
                </a:solidFill>
              </a:rPr>
              <a:t>Presentation</a:t>
            </a:r>
            <a:endParaRPr kumimoji="1" lang="zh-CN" altLang="en-US" sz="2400" b="1" dirty="0">
              <a:solidFill>
                <a:srgbClr val="3A11BA"/>
              </a:solidFill>
            </a:endParaRPr>
          </a:p>
        </p:txBody>
      </p:sp>
      <p:sp>
        <p:nvSpPr>
          <p:cNvPr id="26" name="文本占位符 25"/>
          <p:cNvSpPr>
            <a:spLocks noGrp="1"/>
          </p:cNvSpPr>
          <p:nvPr>
            <p:ph type="body" sz="quarter" idx="12" hasCustomPrompt="1"/>
          </p:nvPr>
        </p:nvSpPr>
        <p:spPr>
          <a:xfrm>
            <a:off x="7213884" y="2434195"/>
            <a:ext cx="4139915" cy="5334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kumimoji="1" lang="en-US" altLang="zh-CN" sz="2400" b="1" dirty="0">
                <a:solidFill>
                  <a:srgbClr val="3A11BA"/>
                </a:solidFill>
              </a:rPr>
              <a:t>Project</a:t>
            </a:r>
            <a:r>
              <a:rPr kumimoji="1" lang="zh-CN" altLang="en-US" sz="2400" b="1" dirty="0">
                <a:solidFill>
                  <a:srgbClr val="3A11BA"/>
                </a:solidFill>
              </a:rPr>
              <a:t> </a:t>
            </a:r>
            <a:r>
              <a:rPr kumimoji="1" lang="en-US" altLang="zh-CN" sz="2400" b="1" dirty="0">
                <a:solidFill>
                  <a:srgbClr val="3A11BA"/>
                </a:solidFill>
              </a:rPr>
              <a:t>Presentation</a:t>
            </a:r>
            <a:endParaRPr kumimoji="1" lang="zh-CN" altLang="en-US" sz="2400" b="1" dirty="0">
              <a:solidFill>
                <a:srgbClr val="3A11BA"/>
              </a:solidFill>
            </a:endParaRPr>
          </a:p>
        </p:txBody>
      </p:sp>
      <p:sp>
        <p:nvSpPr>
          <p:cNvPr id="29" name="文本占位符 28"/>
          <p:cNvSpPr>
            <a:spLocks noGrp="1"/>
          </p:cNvSpPr>
          <p:nvPr>
            <p:ph type="body" sz="quarter" idx="13" hasCustomPrompt="1"/>
          </p:nvPr>
        </p:nvSpPr>
        <p:spPr>
          <a:xfrm>
            <a:off x="7213599" y="3860666"/>
            <a:ext cx="4140200" cy="508134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kumimoji="1" lang="en-US" altLang="zh-CN" sz="2400" b="1" dirty="0">
                <a:solidFill>
                  <a:srgbClr val="3A11BA"/>
                </a:solidFill>
              </a:rPr>
              <a:t>Project</a:t>
            </a:r>
            <a:r>
              <a:rPr kumimoji="1" lang="zh-CN" altLang="en-US" sz="2400" b="1" dirty="0">
                <a:solidFill>
                  <a:srgbClr val="3A11BA"/>
                </a:solidFill>
              </a:rPr>
              <a:t> </a:t>
            </a:r>
            <a:r>
              <a:rPr kumimoji="1" lang="en-US" altLang="zh-CN" sz="2400" b="1" dirty="0">
                <a:solidFill>
                  <a:srgbClr val="3A11BA"/>
                </a:solidFill>
              </a:rPr>
              <a:t>Presentation</a:t>
            </a:r>
            <a:endParaRPr kumimoji="1" lang="zh-CN" altLang="en-US" sz="2400" b="1" dirty="0">
              <a:solidFill>
                <a:srgbClr val="3A11BA"/>
              </a:solidFill>
            </a:endParaRPr>
          </a:p>
        </p:txBody>
      </p:sp>
      <p:sp>
        <p:nvSpPr>
          <p:cNvPr id="31" name="文本占位符 30"/>
          <p:cNvSpPr>
            <a:spLocks noGrp="1"/>
          </p:cNvSpPr>
          <p:nvPr>
            <p:ph type="body" sz="quarter" idx="14" hasCustomPrompt="1"/>
          </p:nvPr>
        </p:nvSpPr>
        <p:spPr>
          <a:xfrm>
            <a:off x="7213884" y="5348311"/>
            <a:ext cx="4140200" cy="50165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kumimoji="1" lang="en-US" altLang="zh-CN" sz="2400" b="1" dirty="0">
                <a:solidFill>
                  <a:srgbClr val="3A11BA"/>
                </a:solidFill>
              </a:rPr>
              <a:t>Project</a:t>
            </a:r>
            <a:r>
              <a:rPr kumimoji="1" lang="zh-CN" altLang="en-US" sz="2400" b="1" dirty="0">
                <a:solidFill>
                  <a:srgbClr val="3A11BA"/>
                </a:solidFill>
              </a:rPr>
              <a:t> </a:t>
            </a:r>
            <a:r>
              <a:rPr kumimoji="1" lang="en-US" altLang="zh-CN" sz="2400" b="1" dirty="0">
                <a:solidFill>
                  <a:srgbClr val="3A11BA"/>
                </a:solidFill>
              </a:rPr>
              <a:t>Presentation</a:t>
            </a:r>
            <a:endParaRPr kumimoji="1" lang="zh-CN" altLang="en-US" sz="2400" b="1" dirty="0">
              <a:solidFill>
                <a:srgbClr val="3A11BA"/>
              </a:solidFill>
            </a:endParaRPr>
          </a:p>
        </p:txBody>
      </p:sp>
      <p:sp>
        <p:nvSpPr>
          <p:cNvPr id="41" name="文本占位符 40"/>
          <p:cNvSpPr>
            <a:spLocks noGrp="1"/>
          </p:cNvSpPr>
          <p:nvPr>
            <p:ph type="body" sz="quarter" idx="17" hasCustomPrompt="1"/>
          </p:nvPr>
        </p:nvSpPr>
        <p:spPr>
          <a:xfrm>
            <a:off x="5850337" y="1097869"/>
            <a:ext cx="722249" cy="509588"/>
          </a:xfrm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>
              <a:defRPr sz="90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43" name="文本占位符 42"/>
          <p:cNvSpPr>
            <a:spLocks noGrp="1"/>
          </p:cNvSpPr>
          <p:nvPr>
            <p:ph type="body" sz="quarter" idx="18" hasCustomPrompt="1"/>
          </p:nvPr>
        </p:nvSpPr>
        <p:spPr>
          <a:xfrm>
            <a:off x="5837628" y="2438164"/>
            <a:ext cx="635000" cy="525462"/>
          </a:xfrm>
        </p:spPr>
        <p:txBody>
          <a:bodyPr>
            <a:noAutofit/>
          </a:bodyPr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02</a:t>
            </a:r>
            <a:endParaRPr lang="zh-CN" altLang="en-US" dirty="0"/>
          </a:p>
        </p:txBody>
      </p:sp>
      <p:sp>
        <p:nvSpPr>
          <p:cNvPr id="45" name="文本占位符 44"/>
          <p:cNvSpPr>
            <a:spLocks noGrp="1"/>
          </p:cNvSpPr>
          <p:nvPr>
            <p:ph type="body" sz="quarter" idx="19" hasCustomPrompt="1"/>
          </p:nvPr>
        </p:nvSpPr>
        <p:spPr>
          <a:xfrm>
            <a:off x="5854111" y="3843733"/>
            <a:ext cx="714375" cy="508000"/>
          </a:xfrm>
        </p:spPr>
        <p:txBody>
          <a:bodyPr>
            <a:noAutofit/>
          </a:bodyPr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03</a:t>
            </a:r>
            <a:endParaRPr lang="zh-CN" altLang="en-US" dirty="0"/>
          </a:p>
        </p:txBody>
      </p:sp>
      <p:sp>
        <p:nvSpPr>
          <p:cNvPr id="47" name="文本占位符 46"/>
          <p:cNvSpPr>
            <a:spLocks noGrp="1"/>
          </p:cNvSpPr>
          <p:nvPr>
            <p:ph type="body" sz="quarter" idx="20" hasCustomPrompt="1"/>
          </p:nvPr>
        </p:nvSpPr>
        <p:spPr>
          <a:xfrm>
            <a:off x="5845940" y="5306242"/>
            <a:ext cx="674687" cy="585788"/>
          </a:xfrm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04</a:t>
            </a:r>
            <a:endParaRPr lang="zh-CN" altLang="en-US" dirty="0"/>
          </a:p>
        </p:txBody>
      </p:sp>
      <p:sp>
        <p:nvSpPr>
          <p:cNvPr id="51" name="文本占位符 50"/>
          <p:cNvSpPr>
            <a:spLocks noGrp="1"/>
          </p:cNvSpPr>
          <p:nvPr>
            <p:ph type="body" sz="quarter" idx="22" hasCustomPrompt="1"/>
          </p:nvPr>
        </p:nvSpPr>
        <p:spPr>
          <a:xfrm>
            <a:off x="1276297" y="3597543"/>
            <a:ext cx="3876673" cy="1007271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kumimoji="1" lang="en-US" altLang="zh-CN" dirty="0">
                <a:solidFill>
                  <a:schemeClr val="bg1"/>
                </a:solidFill>
              </a:rPr>
              <a:t>Project</a:t>
            </a:r>
            <a:r>
              <a:rPr kumimoji="1" lang="zh-CN" altLang="en-US" dirty="0">
                <a:solidFill>
                  <a:schemeClr val="bg1"/>
                </a:solidFill>
              </a:rPr>
              <a:t> </a:t>
            </a:r>
            <a:r>
              <a:rPr kumimoji="1" lang="en-US" altLang="zh-CN" dirty="0">
                <a:solidFill>
                  <a:schemeClr val="bg1"/>
                </a:solidFill>
              </a:rPr>
              <a:t>Presentation</a:t>
            </a:r>
            <a:r>
              <a:rPr kumimoji="1" lang="zh-CN" altLang="en-US" dirty="0">
                <a:solidFill>
                  <a:schemeClr val="bg1"/>
                </a:solidFill>
              </a:rPr>
              <a:t> </a:t>
            </a:r>
            <a:r>
              <a:rPr kumimoji="1" lang="en-US" altLang="zh-CN" dirty="0">
                <a:solidFill>
                  <a:schemeClr val="bg1"/>
                </a:solidFill>
              </a:rPr>
              <a:t>Project</a:t>
            </a:r>
            <a:r>
              <a:rPr kumimoji="1" lang="zh-CN" altLang="en-US" dirty="0">
                <a:solidFill>
                  <a:schemeClr val="bg1"/>
                </a:solidFill>
              </a:rPr>
              <a:t> </a:t>
            </a:r>
            <a:r>
              <a:rPr kumimoji="1" lang="en-US" altLang="zh-CN" dirty="0">
                <a:solidFill>
                  <a:schemeClr val="bg1"/>
                </a:solidFill>
              </a:rPr>
              <a:t>Presentation</a:t>
            </a:r>
            <a:r>
              <a:rPr kumimoji="1" lang="zh-CN" altLang="en-US" dirty="0">
                <a:solidFill>
                  <a:schemeClr val="bg1"/>
                </a:solidFill>
              </a:rPr>
              <a:t> </a:t>
            </a:r>
            <a:r>
              <a:rPr kumimoji="1" lang="en-US" altLang="zh-CN" dirty="0">
                <a:solidFill>
                  <a:schemeClr val="bg1"/>
                </a:solidFill>
              </a:rPr>
              <a:t>Project</a:t>
            </a:r>
            <a:r>
              <a:rPr kumimoji="1" lang="zh-CN" altLang="en-US" dirty="0">
                <a:solidFill>
                  <a:schemeClr val="bg1"/>
                </a:solidFill>
              </a:rPr>
              <a:t> </a:t>
            </a:r>
            <a:r>
              <a:rPr kumimoji="1" lang="en-US" altLang="zh-CN" dirty="0">
                <a:solidFill>
                  <a:schemeClr val="bg1"/>
                </a:solidFill>
              </a:rPr>
              <a:t>Presentation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61" name="文本占位符 60"/>
          <p:cNvSpPr>
            <a:spLocks noGrp="1"/>
          </p:cNvSpPr>
          <p:nvPr>
            <p:ph type="body" sz="quarter" idx="23" hasCustomPrompt="1"/>
          </p:nvPr>
        </p:nvSpPr>
        <p:spPr>
          <a:xfrm>
            <a:off x="1288914" y="1969693"/>
            <a:ext cx="2990850" cy="1201738"/>
          </a:xfrm>
        </p:spPr>
        <p:txBody>
          <a:bodyPr>
            <a:normAutofit/>
          </a:bodyPr>
          <a:lstStyle>
            <a:lvl1pPr marL="0" indent="0"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CONTENT</a:t>
            </a:r>
            <a:endParaRPr lang="zh-CN" altLang="en-US" dirty="0"/>
          </a:p>
        </p:txBody>
      </p:sp>
    </p:spTree>
  </p:cSld>
  <p:clrMapOvr>
    <a:masterClrMapping/>
  </p:clrMapOvr>
  <p:hf sldNum="0" hd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6"/>
          <p:cNvSpPr/>
          <p:nvPr userDrawn="1"/>
        </p:nvSpPr>
        <p:spPr>
          <a:xfrm>
            <a:off x="1335640" y="2763748"/>
            <a:ext cx="1571947" cy="1571947"/>
          </a:xfrm>
          <a:prstGeom prst="ellipse">
            <a:avLst/>
          </a:prstGeom>
          <a:gradFill>
            <a:gsLst>
              <a:gs pos="42000">
                <a:srgbClr val="3A11BA">
                  <a:alpha val="80000"/>
                </a:srgbClr>
              </a:gs>
              <a:gs pos="100000">
                <a:srgbClr val="277FFF">
                  <a:lumMod val="74000"/>
                  <a:lumOff val="26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椭圆 7"/>
          <p:cNvSpPr/>
          <p:nvPr userDrawn="1"/>
        </p:nvSpPr>
        <p:spPr>
          <a:xfrm>
            <a:off x="5310026" y="2763748"/>
            <a:ext cx="1571947" cy="1571947"/>
          </a:xfrm>
          <a:prstGeom prst="ellipse">
            <a:avLst/>
          </a:prstGeom>
          <a:gradFill>
            <a:gsLst>
              <a:gs pos="52000">
                <a:srgbClr val="3A11BA">
                  <a:alpha val="80000"/>
                </a:srgbClr>
              </a:gs>
              <a:gs pos="100000">
                <a:srgbClr val="277FFF">
                  <a:lumMod val="74000"/>
                  <a:lumOff val="26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椭圆 8"/>
          <p:cNvSpPr/>
          <p:nvPr userDrawn="1"/>
        </p:nvSpPr>
        <p:spPr>
          <a:xfrm>
            <a:off x="9190046" y="2763748"/>
            <a:ext cx="1571947" cy="1571947"/>
          </a:xfrm>
          <a:prstGeom prst="ellipse">
            <a:avLst/>
          </a:prstGeom>
          <a:gradFill>
            <a:gsLst>
              <a:gs pos="57000">
                <a:srgbClr val="3A11BA">
                  <a:alpha val="80000"/>
                </a:srgbClr>
              </a:gs>
              <a:gs pos="100000">
                <a:srgbClr val="277FFF">
                  <a:lumMod val="74000"/>
                  <a:lumOff val="26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0" name="直线连接符 10"/>
          <p:cNvCxnSpPr/>
          <p:nvPr userDrawn="1"/>
        </p:nvCxnSpPr>
        <p:spPr>
          <a:xfrm>
            <a:off x="4138773" y="2051222"/>
            <a:ext cx="0" cy="3398108"/>
          </a:xfrm>
          <a:prstGeom prst="line">
            <a:avLst/>
          </a:prstGeom>
          <a:ln w="15875" cap="flat" cmpd="sng" algn="ctr">
            <a:solidFill>
              <a:schemeClr val="accent1">
                <a:alpha val="40000"/>
              </a:schemeClr>
            </a:solidFill>
            <a:prstDash val="lg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" name="直线连接符 11"/>
          <p:cNvCxnSpPr/>
          <p:nvPr userDrawn="1"/>
        </p:nvCxnSpPr>
        <p:spPr>
          <a:xfrm>
            <a:off x="8018794" y="2051222"/>
            <a:ext cx="0" cy="3398108"/>
          </a:xfrm>
          <a:prstGeom prst="line">
            <a:avLst/>
          </a:prstGeom>
          <a:ln w="15875" cap="flat" cmpd="sng" algn="ctr">
            <a:solidFill>
              <a:schemeClr val="accent1">
                <a:alpha val="40000"/>
              </a:schemeClr>
            </a:solidFill>
            <a:prstDash val="lg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8" name="图形 19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46646" y="3175686"/>
            <a:ext cx="759091" cy="759091"/>
          </a:xfrm>
          <a:prstGeom prst="rect">
            <a:avLst/>
          </a:prstGeom>
        </p:spPr>
      </p:pic>
      <p:pic>
        <p:nvPicPr>
          <p:cNvPr id="19" name="图形 21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61983" y="3175686"/>
            <a:ext cx="833601" cy="833601"/>
          </a:xfrm>
          <a:prstGeom prst="rect">
            <a:avLst/>
          </a:prstGeom>
        </p:spPr>
      </p:pic>
      <p:pic>
        <p:nvPicPr>
          <p:cNvPr id="20" name="图形 23"/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612907" y="3175685"/>
            <a:ext cx="762697" cy="762697"/>
          </a:xfrm>
          <a:prstGeom prst="rect">
            <a:avLst/>
          </a:prstGeom>
        </p:spPr>
      </p:pic>
      <p:sp>
        <p:nvSpPr>
          <p:cNvPr id="3" name="文本占位符 2"/>
          <p:cNvSpPr>
            <a:spLocks noGrp="1"/>
          </p:cNvSpPr>
          <p:nvPr>
            <p:ph type="body" sz="quarter" idx="12" hasCustomPrompt="1"/>
          </p:nvPr>
        </p:nvSpPr>
        <p:spPr>
          <a:xfrm>
            <a:off x="1127529" y="4640263"/>
            <a:ext cx="2682471" cy="388937"/>
          </a:xfrm>
        </p:spPr>
        <p:txBody>
          <a:bodyPr/>
          <a:lstStyle>
            <a:lvl1pPr marL="0" indent="0">
              <a:buNone/>
              <a:defRPr sz="2400" baseline="0">
                <a:latin typeface="Arial" panose="020B0604020202020204" pitchFamily="34" charset="0"/>
              </a:defRPr>
            </a:lvl1pPr>
          </a:lstStyle>
          <a:p>
            <a:r>
              <a:rPr kumimoji="1" lang="en-US" altLang="zh-CN" sz="1600" b="1" dirty="0">
                <a:solidFill>
                  <a:srgbClr val="3A11BA"/>
                </a:solidFill>
              </a:rPr>
              <a:t>Project</a:t>
            </a:r>
            <a:r>
              <a:rPr kumimoji="1" lang="zh-CN" altLang="en-US" sz="1600" b="1" dirty="0">
                <a:solidFill>
                  <a:srgbClr val="3A11BA"/>
                </a:solidFill>
              </a:rPr>
              <a:t> </a:t>
            </a:r>
            <a:r>
              <a:rPr kumimoji="1" lang="en-US" altLang="zh-CN" sz="1600" b="1" dirty="0">
                <a:solidFill>
                  <a:srgbClr val="3A11BA"/>
                </a:solidFill>
              </a:rPr>
              <a:t>Presentation</a:t>
            </a:r>
            <a:endParaRPr kumimoji="1" lang="zh-CN" altLang="en-US" sz="1600" b="1" dirty="0">
              <a:solidFill>
                <a:srgbClr val="3A11BA"/>
              </a:solidFill>
            </a:endParaRPr>
          </a:p>
        </p:txBody>
      </p:sp>
      <p:sp>
        <p:nvSpPr>
          <p:cNvPr id="28" name="文本占位符 27"/>
          <p:cNvSpPr>
            <a:spLocks noGrp="1"/>
          </p:cNvSpPr>
          <p:nvPr>
            <p:ph type="body" sz="quarter" idx="13" hasCustomPrompt="1"/>
          </p:nvPr>
        </p:nvSpPr>
        <p:spPr>
          <a:xfrm>
            <a:off x="1127125" y="5256051"/>
            <a:ext cx="2295525" cy="331950"/>
          </a:xfrm>
        </p:spPr>
        <p:txBody>
          <a:bodyPr>
            <a:noAutofit/>
          </a:bodyPr>
          <a:lstStyle>
            <a:lvl1pPr marL="0" indent="0">
              <a:buNone/>
              <a:defRPr sz="1600" baseline="0">
                <a:latin typeface="Arial" panose="020B0604020202020204" pitchFamily="34" charset="0"/>
              </a:defRPr>
            </a:lvl1pPr>
          </a:lstStyle>
          <a:p>
            <a:r>
              <a:rPr kumimoji="1" lang="en-US" altLang="zh-CN" sz="1600" dirty="0">
                <a:solidFill>
                  <a:srgbClr val="3A11BA"/>
                </a:solidFill>
              </a:rPr>
              <a:t>Project</a:t>
            </a:r>
            <a:r>
              <a:rPr kumimoji="1" lang="zh-CN" altLang="en-US" sz="1600" dirty="0">
                <a:solidFill>
                  <a:srgbClr val="3A11BA"/>
                </a:solidFill>
              </a:rPr>
              <a:t> </a:t>
            </a:r>
            <a:r>
              <a:rPr kumimoji="1" lang="en-US" altLang="zh-CN" sz="1600" dirty="0">
                <a:solidFill>
                  <a:srgbClr val="3A11BA"/>
                </a:solidFill>
              </a:rPr>
              <a:t>Presentation</a:t>
            </a:r>
            <a:endParaRPr kumimoji="1" lang="zh-CN" altLang="en-US" sz="1600" dirty="0">
              <a:solidFill>
                <a:srgbClr val="3A11BA"/>
              </a:solidFill>
            </a:endParaRPr>
          </a:p>
        </p:txBody>
      </p:sp>
      <p:sp>
        <p:nvSpPr>
          <p:cNvPr id="29" name="文本占位符 2"/>
          <p:cNvSpPr>
            <a:spLocks noGrp="1"/>
          </p:cNvSpPr>
          <p:nvPr>
            <p:ph type="body" sz="quarter" idx="14" hasCustomPrompt="1"/>
          </p:nvPr>
        </p:nvSpPr>
        <p:spPr>
          <a:xfrm>
            <a:off x="5031906" y="4640263"/>
            <a:ext cx="2682471" cy="388937"/>
          </a:xfrm>
        </p:spPr>
        <p:txBody>
          <a:bodyPr/>
          <a:lstStyle>
            <a:lvl1pPr marL="0" indent="0">
              <a:buNone/>
              <a:defRPr sz="2400" baseline="0">
                <a:latin typeface="Arial" panose="020B0604020202020204" pitchFamily="34" charset="0"/>
              </a:defRPr>
            </a:lvl1pPr>
          </a:lstStyle>
          <a:p>
            <a:r>
              <a:rPr kumimoji="1" lang="en-US" altLang="zh-CN" sz="1600" b="1" dirty="0">
                <a:solidFill>
                  <a:srgbClr val="3A11BA"/>
                </a:solidFill>
              </a:rPr>
              <a:t>Project</a:t>
            </a:r>
            <a:r>
              <a:rPr kumimoji="1" lang="zh-CN" altLang="en-US" sz="1600" b="1" dirty="0">
                <a:solidFill>
                  <a:srgbClr val="3A11BA"/>
                </a:solidFill>
              </a:rPr>
              <a:t> </a:t>
            </a:r>
            <a:r>
              <a:rPr kumimoji="1" lang="en-US" altLang="zh-CN" sz="1600" b="1" dirty="0">
                <a:solidFill>
                  <a:srgbClr val="3A11BA"/>
                </a:solidFill>
              </a:rPr>
              <a:t>Presentation</a:t>
            </a:r>
            <a:endParaRPr kumimoji="1" lang="zh-CN" altLang="en-US" sz="1600" b="1" dirty="0">
              <a:solidFill>
                <a:srgbClr val="3A11BA"/>
              </a:solidFill>
            </a:endParaRPr>
          </a:p>
        </p:txBody>
      </p:sp>
      <p:sp>
        <p:nvSpPr>
          <p:cNvPr id="30" name="文本占位符 27"/>
          <p:cNvSpPr>
            <a:spLocks noGrp="1"/>
          </p:cNvSpPr>
          <p:nvPr>
            <p:ph type="body" sz="quarter" idx="15" hasCustomPrompt="1"/>
          </p:nvPr>
        </p:nvSpPr>
        <p:spPr>
          <a:xfrm>
            <a:off x="5031175" y="5238922"/>
            <a:ext cx="2295525" cy="349079"/>
          </a:xfrm>
        </p:spPr>
        <p:txBody>
          <a:bodyPr>
            <a:noAutofit/>
          </a:bodyPr>
          <a:lstStyle>
            <a:lvl1pPr marL="0" indent="0">
              <a:buNone/>
              <a:defRPr sz="1600" baseline="0">
                <a:latin typeface="Arial" panose="020B0604020202020204" pitchFamily="34" charset="0"/>
              </a:defRPr>
            </a:lvl1pPr>
          </a:lstStyle>
          <a:p>
            <a:r>
              <a:rPr kumimoji="1" lang="en-US" altLang="zh-CN" sz="1600" dirty="0">
                <a:solidFill>
                  <a:srgbClr val="3A11BA"/>
                </a:solidFill>
              </a:rPr>
              <a:t>Project</a:t>
            </a:r>
            <a:r>
              <a:rPr kumimoji="1" lang="zh-CN" altLang="en-US" sz="1600" dirty="0">
                <a:solidFill>
                  <a:srgbClr val="3A11BA"/>
                </a:solidFill>
              </a:rPr>
              <a:t> </a:t>
            </a:r>
            <a:r>
              <a:rPr kumimoji="1" lang="en-US" altLang="zh-CN" sz="1600" dirty="0">
                <a:solidFill>
                  <a:srgbClr val="3A11BA"/>
                </a:solidFill>
              </a:rPr>
              <a:t>Presentation</a:t>
            </a:r>
            <a:endParaRPr kumimoji="1" lang="zh-CN" altLang="en-US" sz="1600" dirty="0">
              <a:solidFill>
                <a:srgbClr val="3A11BA"/>
              </a:solidFill>
            </a:endParaRPr>
          </a:p>
        </p:txBody>
      </p:sp>
      <p:sp>
        <p:nvSpPr>
          <p:cNvPr id="31" name="文本占位符 2"/>
          <p:cNvSpPr>
            <a:spLocks noGrp="1"/>
          </p:cNvSpPr>
          <p:nvPr>
            <p:ph type="body" sz="quarter" idx="16" hasCustomPrompt="1"/>
          </p:nvPr>
        </p:nvSpPr>
        <p:spPr>
          <a:xfrm>
            <a:off x="8936282" y="4640263"/>
            <a:ext cx="2682471" cy="388937"/>
          </a:xfrm>
        </p:spPr>
        <p:txBody>
          <a:bodyPr/>
          <a:lstStyle>
            <a:lvl1pPr marL="0" indent="0">
              <a:buNone/>
              <a:defRPr sz="2400" baseline="0">
                <a:latin typeface="Arial" panose="020B0604020202020204" pitchFamily="34" charset="0"/>
              </a:defRPr>
            </a:lvl1pPr>
          </a:lstStyle>
          <a:p>
            <a:r>
              <a:rPr kumimoji="1" lang="en-US" altLang="zh-CN" sz="1600" b="1" dirty="0">
                <a:solidFill>
                  <a:srgbClr val="3A11BA"/>
                </a:solidFill>
              </a:rPr>
              <a:t>Project</a:t>
            </a:r>
            <a:r>
              <a:rPr kumimoji="1" lang="zh-CN" altLang="en-US" sz="1600" b="1" dirty="0">
                <a:solidFill>
                  <a:srgbClr val="3A11BA"/>
                </a:solidFill>
              </a:rPr>
              <a:t> </a:t>
            </a:r>
            <a:r>
              <a:rPr kumimoji="1" lang="en-US" altLang="zh-CN" sz="1600" b="1" dirty="0">
                <a:solidFill>
                  <a:srgbClr val="3A11BA"/>
                </a:solidFill>
              </a:rPr>
              <a:t>Presentation</a:t>
            </a:r>
            <a:endParaRPr kumimoji="1" lang="zh-CN" altLang="en-US" sz="1600" b="1" dirty="0">
              <a:solidFill>
                <a:srgbClr val="3A11BA"/>
              </a:solidFill>
            </a:endParaRPr>
          </a:p>
        </p:txBody>
      </p:sp>
      <p:sp>
        <p:nvSpPr>
          <p:cNvPr id="32" name="文本占位符 27"/>
          <p:cNvSpPr>
            <a:spLocks noGrp="1"/>
          </p:cNvSpPr>
          <p:nvPr>
            <p:ph type="body" sz="quarter" idx="17" hasCustomPrompt="1"/>
          </p:nvPr>
        </p:nvSpPr>
        <p:spPr>
          <a:xfrm>
            <a:off x="8935224" y="5238922"/>
            <a:ext cx="2295525" cy="331950"/>
          </a:xfrm>
        </p:spPr>
        <p:txBody>
          <a:bodyPr>
            <a:noAutofit/>
          </a:bodyPr>
          <a:lstStyle>
            <a:lvl1pPr marL="0" indent="0">
              <a:buNone/>
              <a:defRPr sz="1600" baseline="0">
                <a:latin typeface="Arial" panose="020B0604020202020204" pitchFamily="34" charset="0"/>
              </a:defRPr>
            </a:lvl1pPr>
          </a:lstStyle>
          <a:p>
            <a:r>
              <a:rPr kumimoji="1" lang="en-US" altLang="zh-CN" sz="1600" dirty="0">
                <a:solidFill>
                  <a:srgbClr val="3A11BA"/>
                </a:solidFill>
              </a:rPr>
              <a:t>Project</a:t>
            </a:r>
            <a:r>
              <a:rPr kumimoji="1" lang="zh-CN" altLang="en-US" sz="1600" dirty="0">
                <a:solidFill>
                  <a:srgbClr val="3A11BA"/>
                </a:solidFill>
              </a:rPr>
              <a:t> </a:t>
            </a:r>
            <a:r>
              <a:rPr kumimoji="1" lang="en-US" altLang="zh-CN" sz="1600" dirty="0">
                <a:solidFill>
                  <a:srgbClr val="3A11BA"/>
                </a:solidFill>
              </a:rPr>
              <a:t>Presentation</a:t>
            </a:r>
            <a:endParaRPr kumimoji="1" lang="zh-CN" altLang="en-US" sz="1600" dirty="0">
              <a:solidFill>
                <a:srgbClr val="3A11BA"/>
              </a:solidFill>
            </a:endParaRPr>
          </a:p>
        </p:txBody>
      </p:sp>
      <p:sp>
        <p:nvSpPr>
          <p:cNvPr id="34" name="文本占位符 33"/>
          <p:cNvSpPr>
            <a:spLocks noGrp="1"/>
          </p:cNvSpPr>
          <p:nvPr>
            <p:ph type="body" sz="quarter" idx="18" hasCustomPrompt="1"/>
          </p:nvPr>
        </p:nvSpPr>
        <p:spPr>
          <a:xfrm>
            <a:off x="3738013" y="512268"/>
            <a:ext cx="4681537" cy="627063"/>
          </a:xfrm>
        </p:spPr>
        <p:txBody>
          <a:bodyPr/>
          <a:lstStyle>
            <a:lvl1pPr marL="0" indent="0" algn="ctr">
              <a:buNone/>
              <a:defRPr sz="2400"/>
            </a:lvl1pPr>
          </a:lstStyle>
          <a:p>
            <a:r>
              <a:rPr kumimoji="1" lang="en-US" altLang="zh-CN" sz="3200" b="1" dirty="0">
                <a:solidFill>
                  <a:srgbClr val="3A11BA"/>
                </a:solidFill>
              </a:rPr>
              <a:t>Project</a:t>
            </a:r>
            <a:r>
              <a:rPr kumimoji="1" lang="zh-CN" altLang="en-US" sz="3200" b="1" dirty="0">
                <a:solidFill>
                  <a:srgbClr val="3A11BA"/>
                </a:solidFill>
              </a:rPr>
              <a:t> </a:t>
            </a:r>
            <a:r>
              <a:rPr kumimoji="1" lang="en-US" altLang="zh-CN" sz="3200" b="1" dirty="0">
                <a:solidFill>
                  <a:srgbClr val="3A11BA"/>
                </a:solidFill>
              </a:rPr>
              <a:t>Presentation</a:t>
            </a:r>
            <a:endParaRPr kumimoji="1" lang="zh-CN" altLang="en-US" sz="3200" b="1" dirty="0">
              <a:solidFill>
                <a:srgbClr val="3A11BA"/>
              </a:solidFill>
            </a:endParaRPr>
          </a:p>
        </p:txBody>
      </p:sp>
      <p:sp>
        <p:nvSpPr>
          <p:cNvPr id="36" name="文本占位符 35"/>
          <p:cNvSpPr>
            <a:spLocks noGrp="1"/>
          </p:cNvSpPr>
          <p:nvPr>
            <p:ph type="body" sz="quarter" idx="19" hasCustomPrompt="1"/>
          </p:nvPr>
        </p:nvSpPr>
        <p:spPr>
          <a:xfrm>
            <a:off x="2365279" y="1362834"/>
            <a:ext cx="8010325" cy="517525"/>
          </a:xfrm>
        </p:spPr>
        <p:txBody>
          <a:bodyPr>
            <a:noAutofit/>
          </a:bodyPr>
          <a:lstStyle>
            <a:lvl1pPr marL="0" indent="0" algn="ctr">
              <a:buNone/>
              <a:defRPr sz="2000"/>
            </a:lvl1pPr>
          </a:lstStyle>
          <a:p>
            <a:r>
              <a:rPr kumimoji="1" lang="en-US" altLang="zh-CN" dirty="0">
                <a:solidFill>
                  <a:srgbClr val="3A11BA"/>
                </a:solidFill>
              </a:rPr>
              <a:t>Project</a:t>
            </a:r>
            <a:r>
              <a:rPr kumimoji="1" lang="zh-CN" altLang="en-US" dirty="0">
                <a:solidFill>
                  <a:srgbClr val="3A11BA"/>
                </a:solidFill>
              </a:rPr>
              <a:t> </a:t>
            </a:r>
            <a:r>
              <a:rPr kumimoji="1" lang="en-US" altLang="zh-CN" dirty="0">
                <a:solidFill>
                  <a:srgbClr val="3A11BA"/>
                </a:solidFill>
              </a:rPr>
              <a:t>Presentation</a:t>
            </a:r>
            <a:r>
              <a:rPr kumimoji="1" lang="zh-CN" altLang="en-US" dirty="0">
                <a:solidFill>
                  <a:srgbClr val="3A11BA"/>
                </a:solidFill>
              </a:rPr>
              <a:t> </a:t>
            </a:r>
            <a:r>
              <a:rPr kumimoji="1" lang="en-US" altLang="zh-CN" dirty="0">
                <a:solidFill>
                  <a:srgbClr val="3A11BA"/>
                </a:solidFill>
              </a:rPr>
              <a:t>Project</a:t>
            </a:r>
            <a:r>
              <a:rPr kumimoji="1" lang="zh-CN" altLang="en-US" dirty="0">
                <a:solidFill>
                  <a:srgbClr val="3A11BA"/>
                </a:solidFill>
              </a:rPr>
              <a:t> </a:t>
            </a:r>
            <a:r>
              <a:rPr kumimoji="1" lang="en-US" altLang="zh-CN" dirty="0">
                <a:solidFill>
                  <a:srgbClr val="3A11BA"/>
                </a:solidFill>
              </a:rPr>
              <a:t>Presentation</a:t>
            </a:r>
            <a:r>
              <a:rPr kumimoji="1" lang="zh-CN" altLang="en-US" dirty="0">
                <a:solidFill>
                  <a:srgbClr val="3A11BA"/>
                </a:solidFill>
              </a:rPr>
              <a:t> </a:t>
            </a:r>
            <a:r>
              <a:rPr kumimoji="1" lang="en-US" altLang="zh-CN" dirty="0">
                <a:solidFill>
                  <a:srgbClr val="3A11BA"/>
                </a:solidFill>
              </a:rPr>
              <a:t>Project</a:t>
            </a:r>
            <a:r>
              <a:rPr kumimoji="1" lang="zh-CN" altLang="en-US" dirty="0">
                <a:solidFill>
                  <a:srgbClr val="3A11BA"/>
                </a:solidFill>
              </a:rPr>
              <a:t> </a:t>
            </a:r>
            <a:r>
              <a:rPr kumimoji="1" lang="en-US" altLang="zh-CN" dirty="0">
                <a:solidFill>
                  <a:srgbClr val="3A11BA"/>
                </a:solidFill>
              </a:rPr>
              <a:t>Presentation</a:t>
            </a:r>
            <a:endParaRPr kumimoji="1" lang="zh-CN" altLang="en-US" dirty="0">
              <a:solidFill>
                <a:srgbClr val="3A11BA"/>
              </a:solidFill>
            </a:endParaRPr>
          </a:p>
        </p:txBody>
      </p:sp>
    </p:spTree>
  </p:cSld>
  <p:clrMapOvr>
    <a:masterClrMapping/>
  </p:clrMapOvr>
  <p:hf sldNum="0"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t>10/21/2022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hf sldNum="0"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t>10/21/2022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hf sldNum="0"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t>10/21/2022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hf sldNum="0"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t>10/21/2022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hf sldNum="0"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t>10/21/2022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hf sldNum="0"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t>10/21/2022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hf sldNum="0"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t>10/21/2022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hf sldNum="0"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t>10/21/2022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hf sldNum="0"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2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t>10/21/2022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t>‹#›</a:t>
            </a:fld>
            <a:endParaRPr lang="en-US" dirty="0"/>
          </a:p>
        </p:txBody>
      </p:sp>
      <p:pic>
        <p:nvPicPr>
          <p:cNvPr id="36" name="图片 35"/>
          <p:cNvPicPr>
            <a:picLocks noChangeAspect="1"/>
          </p:cNvPicPr>
          <p:nvPr userDrawn="1"/>
        </p:nvPicPr>
        <p:blipFill>
          <a:blip r:embed="rId20"/>
          <a:stretch>
            <a:fillRect/>
          </a:stretch>
        </p:blipFill>
        <p:spPr>
          <a:xfrm>
            <a:off x="236981" y="176993"/>
            <a:ext cx="765783" cy="675158"/>
          </a:xfrm>
          <a:prstGeom prst="rect">
            <a:avLst/>
          </a:prstGeom>
        </p:spPr>
      </p:pic>
      <p:grpSp>
        <p:nvGrpSpPr>
          <p:cNvPr id="37" name="组合 36"/>
          <p:cNvGrpSpPr/>
          <p:nvPr userDrawn="1"/>
        </p:nvGrpSpPr>
        <p:grpSpPr>
          <a:xfrm>
            <a:off x="838200" y="6379119"/>
            <a:ext cx="2767019" cy="373592"/>
            <a:chOff x="838200" y="6425686"/>
            <a:chExt cx="2767019" cy="373592"/>
          </a:xfrm>
        </p:grpSpPr>
        <p:sp>
          <p:nvSpPr>
            <p:cNvPr id="38" name="页脚占位符 2"/>
            <p:cNvSpPr txBox="1"/>
            <p:nvPr userDrawn="1"/>
          </p:nvSpPr>
          <p:spPr>
            <a:xfrm>
              <a:off x="1426099" y="6434153"/>
              <a:ext cx="2179120" cy="365125"/>
            </a:xfrm>
            <a:prstGeom prst="rect">
              <a:avLst/>
            </a:prstGeom>
          </p:spPr>
          <p:txBody>
            <a:bodyPr/>
            <a:lstStyle>
              <a:defPPr>
                <a:defRPr lang="zh-CN"/>
              </a:defPPr>
              <a:lvl1pPr marL="0" algn="r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algn="ctr" defTabSz="914400" rtl="0" eaLnBrk="1" latinLnBrk="0" hangingPunct="1"/>
              <a:r>
                <a:rPr kumimoji="1" lang="en-US" altLang="zh-CN" sz="800" kern="1200" baseline="0" dirty="0">
                  <a:solidFill>
                    <a:srgbClr val="3A11BA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rPr>
                <a:t>https://opengauss.org                               </a:t>
              </a:r>
              <a:endParaRPr kumimoji="1" lang="zh-CN" altLang="en-US" sz="800" kern="1200" baseline="0" dirty="0">
                <a:solidFill>
                  <a:srgbClr val="3A11BA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pic>
          <p:nvPicPr>
            <p:cNvPr id="39" name="图片 38"/>
            <p:cNvPicPr>
              <a:picLocks noChangeAspect="1"/>
            </p:cNvPicPr>
            <p:nvPr userDrawn="1"/>
          </p:nvPicPr>
          <p:blipFill>
            <a:blip r:embed="rId21"/>
            <a:stretch>
              <a:fillRect/>
            </a:stretch>
          </p:blipFill>
          <p:spPr>
            <a:xfrm>
              <a:off x="838200" y="6425686"/>
              <a:ext cx="948262" cy="248724"/>
            </a:xfrm>
            <a:prstGeom prst="rect">
              <a:avLst/>
            </a:prstGeom>
          </p:spPr>
        </p:pic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hf sldNum="0" hd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红豆幼黑体" panose="02000509000000000000" charset="-122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panose="05040102010807070707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红豆幼黑体" panose="02000509000000000000" charset="-122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panose="05040102010807070707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红豆幼黑体" panose="02000509000000000000" charset="-122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panose="05040102010807070707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红豆幼黑体" panose="02000509000000000000" charset="-122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panose="05040102010807070707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红豆幼黑体" panose="02000509000000000000" charset="-122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panose="05040102010807070707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红豆幼黑体" panose="02000509000000000000" charset="-122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panose="05040102010807070707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panose="05040102010807070707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panose="05040102010807070707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panose="05040102010807070707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5.sv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emf"/><Relationship Id="rId2" Type="http://schemas.openxmlformats.org/officeDocument/2006/relationships/image" Target="../media/image68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8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emf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7" Type="http://schemas.openxmlformats.org/officeDocument/2006/relationships/image" Target="../media/image70.emf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emf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4.emf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6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3" Type="http://schemas.openxmlformats.org/officeDocument/2006/relationships/image" Target="../media/image128.png"/><Relationship Id="rId7" Type="http://schemas.openxmlformats.org/officeDocument/2006/relationships/image" Target="../media/image132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1.emf"/><Relationship Id="rId5" Type="http://schemas.openxmlformats.org/officeDocument/2006/relationships/image" Target="../media/image130.emf"/><Relationship Id="rId10" Type="http://schemas.openxmlformats.org/officeDocument/2006/relationships/image" Target="../media/image135.png"/><Relationship Id="rId4" Type="http://schemas.openxmlformats.org/officeDocument/2006/relationships/image" Target="../media/image129.png"/><Relationship Id="rId9" Type="http://schemas.openxmlformats.org/officeDocument/2006/relationships/image" Target="../media/image134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emf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1.png"/><Relationship Id="rId4" Type="http://schemas.openxmlformats.org/officeDocument/2006/relationships/image" Target="../media/image14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6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jpe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7" Type="http://schemas.openxmlformats.org/officeDocument/2006/relationships/image" Target="../media/image153.sv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2.png"/><Relationship Id="rId5" Type="http://schemas.openxmlformats.org/officeDocument/2006/relationships/image" Target="../media/image151.png"/><Relationship Id="rId4" Type="http://schemas.openxmlformats.org/officeDocument/2006/relationships/image" Target="../media/image15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jpeg"/><Relationship Id="rId2" Type="http://schemas.openxmlformats.org/officeDocument/2006/relationships/image" Target="../media/image15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8.png"/><Relationship Id="rId5" Type="http://schemas.openxmlformats.org/officeDocument/2006/relationships/image" Target="../media/image157.png"/><Relationship Id="rId4" Type="http://schemas.openxmlformats.org/officeDocument/2006/relationships/image" Target="../media/image15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ctrTitle"/>
          </p:nvPr>
        </p:nvSpPr>
        <p:spPr>
          <a:xfrm>
            <a:off x="2042458" y="1185421"/>
            <a:ext cx="8915399" cy="2262781"/>
          </a:xfrm>
        </p:spPr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轻松上手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openGauss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第七期</a:t>
            </a:r>
            <a:b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</a:b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" name="文本占位符 1"/>
          <p:cNvSpPr>
            <a:spLocks noGrp="1"/>
          </p:cNvSpPr>
          <p:nvPr>
            <p:ph type="subTitle" idx="1"/>
          </p:nvPr>
        </p:nvSpPr>
        <p:spPr>
          <a:xfrm>
            <a:off x="6210300" y="2535555"/>
            <a:ext cx="5374005" cy="610870"/>
          </a:xfrm>
        </p:spPr>
        <p:txBody>
          <a:bodyPr>
            <a:normAutofit/>
          </a:bodyPr>
          <a:lstStyle/>
          <a:p>
            <a:pPr algn="r"/>
            <a:r>
              <a:rPr lang="en-US" altLang="zh-CN" sz="2400" dirty="0">
                <a:solidFill>
                  <a:schemeClr val="tx1"/>
                </a:solidFill>
                <a:latin typeface="方正姚体_GBK" panose="02000000000000000000" charset="-122"/>
                <a:ea typeface="方正姚体_GBK" panose="02000000000000000000" charset="-122"/>
              </a:rPr>
              <a:t>  openGauss </a:t>
            </a:r>
            <a:r>
              <a:rPr lang="en-US" sz="2400" dirty="0">
                <a:solidFill>
                  <a:schemeClr val="tx1"/>
                </a:solidFill>
                <a:latin typeface="方正姚体_GBK" panose="02000000000000000000" charset="-122"/>
                <a:ea typeface="方正姚体_GBK" panose="02000000000000000000" charset="-122"/>
              </a:rPr>
              <a:t>SQL</a:t>
            </a:r>
            <a:r>
              <a:rPr lang="zh-CN" altLang="en-US" sz="2400" dirty="0">
                <a:solidFill>
                  <a:schemeClr val="tx1"/>
                </a:solidFill>
                <a:latin typeface="方正姚体_GBK" panose="02000000000000000000" charset="-122"/>
                <a:ea typeface="方正姚体_GBK" panose="02000000000000000000" charset="-122"/>
              </a:rPr>
              <a:t>语言（下）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4294967295"/>
          </p:nvPr>
        </p:nvSpPr>
        <p:spPr>
          <a:xfrm>
            <a:off x="4614863" y="4304851"/>
            <a:ext cx="3300412" cy="987425"/>
          </a:xfrm>
        </p:spPr>
        <p:txBody>
          <a:bodyPr>
            <a:noAutofit/>
          </a:bodyPr>
          <a:lstStyle/>
          <a:p>
            <a:r>
              <a:rPr lang="en-US" altLang="zh-CN" sz="2000" dirty="0">
                <a:solidFill>
                  <a:schemeClr val="tx1"/>
                </a:solidFill>
                <a:latin typeface="方正姚体_GBK" panose="02000000000000000000" charset="-122"/>
                <a:ea typeface="方正姚体_GBK" panose="02000000000000000000" charset="-122"/>
              </a:rPr>
              <a:t>openGauss</a:t>
            </a:r>
            <a:r>
              <a:rPr lang="zh-CN" altLang="en-US" sz="2000" dirty="0">
                <a:solidFill>
                  <a:schemeClr val="tx1"/>
                </a:solidFill>
                <a:latin typeface="方正姚体_GBK" panose="02000000000000000000" charset="-122"/>
                <a:ea typeface="方正姚体_GBK" panose="02000000000000000000" charset="-122"/>
              </a:rPr>
              <a:t>资料团队</a:t>
            </a:r>
            <a:endParaRPr lang="en-US" altLang="zh-CN" sz="2000" dirty="0">
              <a:solidFill>
                <a:schemeClr val="tx1"/>
              </a:solidFill>
              <a:latin typeface="方正姚体_GBK" panose="02000000000000000000" charset="-122"/>
              <a:ea typeface="方正姚体_GBK" panose="02000000000000000000" charset="-122"/>
            </a:endParaRPr>
          </a:p>
          <a:p>
            <a:r>
              <a:rPr lang="zh-CN" altLang="en-US" sz="2000" dirty="0">
                <a:solidFill>
                  <a:schemeClr val="tx1"/>
                </a:solidFill>
                <a:latin typeface="方正姚体_GBK" panose="02000000000000000000" charset="-122"/>
                <a:ea typeface="方正姚体_GBK" panose="02000000000000000000" charset="-122"/>
              </a:rPr>
              <a:t>贾军锋</a:t>
            </a:r>
            <a:endParaRPr lang="en-US" altLang="zh-CN" sz="2000" dirty="0">
              <a:solidFill>
                <a:schemeClr val="tx1"/>
              </a:solidFill>
              <a:latin typeface="方正姚体_GBK" panose="02000000000000000000" charset="-122"/>
              <a:ea typeface="方正姚体_GBK" panose="02000000000000000000" charset="-122"/>
            </a:endParaRPr>
          </a:p>
          <a:p>
            <a:r>
              <a:rPr lang="en-US" altLang="zh-CN" sz="2000" dirty="0">
                <a:solidFill>
                  <a:schemeClr val="tx1"/>
                </a:solidFill>
                <a:latin typeface="方正姚体_GBK" panose="02000000000000000000" charset="-122"/>
                <a:ea typeface="方正姚体_GBK" panose="02000000000000000000" charset="-122"/>
              </a:rPr>
              <a:t>2020.12.28</a:t>
            </a:r>
          </a:p>
        </p:txBody>
      </p:sp>
      <p:cxnSp>
        <p:nvCxnSpPr>
          <p:cNvPr id="9" name="直接连接符 8"/>
          <p:cNvCxnSpPr/>
          <p:nvPr/>
        </p:nvCxnSpPr>
        <p:spPr>
          <a:xfrm flipH="1">
            <a:off x="6973570" y="2834386"/>
            <a:ext cx="660400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0" y="4514850"/>
            <a:ext cx="1752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</a:rPr>
              <a:t>openGauss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21"/>
          <p:cNvSpPr txBox="1"/>
          <p:nvPr/>
        </p:nvSpPr>
        <p:spPr>
          <a:xfrm>
            <a:off x="0" y="762000"/>
            <a:ext cx="1533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openGauss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699260" y="685800"/>
            <a:ext cx="681736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where</a:t>
            </a:r>
            <a:r>
              <a:rPr lang="zh-CN" altLang="en-US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子句示例六</a:t>
            </a:r>
            <a:r>
              <a:rPr lang="en-US" altLang="zh-CN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逻辑限定操作符</a:t>
            </a:r>
            <a:r>
              <a:rPr lang="en-US" altLang="zh-CN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en-US" sz="28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4990" y="1441450"/>
            <a:ext cx="6769735" cy="2539365"/>
          </a:xfrm>
          <a:prstGeom prst="rect">
            <a:avLst/>
          </a:prstGeom>
        </p:spPr>
      </p:pic>
      <p:pic>
        <p:nvPicPr>
          <p:cNvPr id="11" name="图片 10" descr="32313534353137313b32313534353136303bbcfdcdb7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29940" y="2363470"/>
            <a:ext cx="914400" cy="914400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1699260" y="2405380"/>
            <a:ext cx="1353185" cy="82994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2400" b="1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【</a:t>
            </a:r>
            <a:r>
              <a:rPr lang="en-US" altLang="zh-CN" sz="2400" b="1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NOT</a:t>
            </a:r>
            <a:r>
              <a:rPr lang="zh-CN" altLang="en-US" sz="2400" b="1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】</a:t>
            </a:r>
          </a:p>
          <a:p>
            <a:pPr algn="ctr"/>
            <a:r>
              <a:rPr lang="zh-CN" altLang="en-US" sz="2400" b="1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示例</a:t>
            </a:r>
          </a:p>
        </p:txBody>
      </p:sp>
      <p:pic>
        <p:nvPicPr>
          <p:cNvPr id="12" name="图片 11" descr="32313534353137313b32313534353136303bbcfdcdb7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8516620" y="4801870"/>
            <a:ext cx="914400" cy="914400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9835515" y="4801870"/>
            <a:ext cx="1457325" cy="82994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txBody>
          <a:bodyPr wrap="square" rtlCol="0" anchor="t">
            <a:sp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 sz="2400" b="1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  <a:sym typeface="+mn-ea"/>
              </a:rPr>
              <a:t>【优先级】</a:t>
            </a:r>
          </a:p>
          <a:p>
            <a:pPr lvl="0" algn="ctr">
              <a:buClrTx/>
              <a:buSzTx/>
              <a:buFontTx/>
            </a:pPr>
            <a:r>
              <a:rPr lang="zh-CN" altLang="en-US" sz="2400" b="1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  <a:sym typeface="+mn-ea"/>
              </a:rPr>
              <a:t>示例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3525" y="4164965"/>
            <a:ext cx="6788785" cy="2188845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21"/>
          <p:cNvSpPr txBox="1"/>
          <p:nvPr/>
        </p:nvSpPr>
        <p:spPr>
          <a:xfrm>
            <a:off x="0" y="762000"/>
            <a:ext cx="1533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openGauss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699260" y="685800"/>
            <a:ext cx="52012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查询结果排序</a:t>
            </a:r>
            <a:r>
              <a:rPr lang="en-US" altLang="zh-CN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(order by)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647825" y="1573530"/>
            <a:ext cx="9476740" cy="31076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1400">
                <a:latin typeface="Consolas" panose="020B0609020204030204" charset="0"/>
                <a:ea typeface="微软雅黑" panose="020B0503020204020204" pitchFamily="34" charset="-122"/>
                <a:cs typeface="Consolas" panose="020B0609020204030204" charset="0"/>
              </a:rPr>
              <a:t>    </a:t>
            </a:r>
            <a:r>
              <a:rPr lang="zh-CN" altLang="en-US" sz="1400">
                <a:latin typeface="Consolas" panose="020B0609020204030204" charset="0"/>
                <a:ea typeface="微软雅黑" panose="020B0503020204020204" pitchFamily="34" charset="-122"/>
                <a:cs typeface="Consolas" panose="020B0609020204030204" charset="0"/>
              </a:rPr>
              <a:t>在</a:t>
            </a:r>
            <a:r>
              <a:rPr lang="en-US" altLang="zh-CN" sz="1400">
                <a:latin typeface="Consolas" panose="020B0609020204030204" charset="0"/>
                <a:ea typeface="微软雅黑" panose="020B0503020204020204" pitchFamily="34" charset="-122"/>
                <a:cs typeface="Consolas" panose="020B0609020204030204" charset="0"/>
              </a:rPr>
              <a:t>s</a:t>
            </a:r>
            <a:r>
              <a:rPr lang="zh-CN" altLang="en-US" sz="1400">
                <a:latin typeface="Consolas" panose="020B0609020204030204" charset="0"/>
                <a:ea typeface="微软雅黑" panose="020B0503020204020204" pitchFamily="34" charset="-122"/>
                <a:cs typeface="Consolas" panose="020B0609020204030204" charset="0"/>
              </a:rPr>
              <a:t>elect语句中，使用order by子句可以对输出的行进行排序，desc表示降序，asc表示升序</a:t>
            </a:r>
            <a:r>
              <a:rPr lang="en-US" altLang="zh-CN" sz="1400">
                <a:latin typeface="Consolas" panose="020B0609020204030204" charset="0"/>
                <a:ea typeface="微软雅黑" panose="020B0503020204020204" pitchFamily="34" charset="-122"/>
                <a:cs typeface="Consolas" panose="020B0609020204030204" charset="0"/>
              </a:rPr>
              <a:t>(</a:t>
            </a:r>
            <a:r>
              <a:rPr lang="zh-CN" altLang="en-US" sz="1400">
                <a:latin typeface="Consolas" panose="020B0609020204030204" charset="0"/>
                <a:ea typeface="微软雅黑" panose="020B0503020204020204" pitchFamily="34" charset="-122"/>
                <a:cs typeface="Consolas" panose="020B0609020204030204" charset="0"/>
              </a:rPr>
              <a:t>默认</a:t>
            </a:r>
            <a:r>
              <a:rPr lang="en-US" altLang="zh-CN" sz="1400">
                <a:latin typeface="Consolas" panose="020B0609020204030204" charset="0"/>
                <a:ea typeface="微软雅黑" panose="020B0503020204020204" pitchFamily="34" charset="-122"/>
                <a:cs typeface="Consolas" panose="020B0609020204030204" charset="0"/>
              </a:rPr>
              <a:t>)</a:t>
            </a:r>
            <a:r>
              <a:rPr lang="zh-CN" altLang="en-US" sz="1400">
                <a:latin typeface="Consolas" panose="020B0609020204030204" charset="0"/>
                <a:ea typeface="微软雅黑" panose="020B0503020204020204" pitchFamily="34" charset="-122"/>
                <a:cs typeface="Consolas" panose="020B0609020204030204" charset="0"/>
              </a:rPr>
              <a:t>。</a:t>
            </a:r>
          </a:p>
          <a:p>
            <a:r>
              <a:rPr lang="zh-CN" altLang="en-US" sz="1400">
                <a:latin typeface="Consolas" panose="020B0609020204030204" charset="0"/>
                <a:ea typeface="微软雅黑" panose="020B0503020204020204" pitchFamily="34" charset="-122"/>
                <a:cs typeface="Consolas" panose="020B0609020204030204" charset="0"/>
              </a:rPr>
              <a:t>    order by子句跟在</a:t>
            </a:r>
            <a:r>
              <a:rPr lang="en-US" altLang="zh-CN" sz="1400">
                <a:latin typeface="Consolas" panose="020B0609020204030204" charset="0"/>
                <a:ea typeface="微软雅黑" panose="020B0503020204020204" pitchFamily="34" charset="-122"/>
                <a:cs typeface="Consolas" panose="020B0609020204030204" charset="0"/>
              </a:rPr>
              <a:t>select</a:t>
            </a:r>
            <a:r>
              <a:rPr lang="zh-CN" altLang="en-US" sz="1400">
                <a:latin typeface="Consolas" panose="020B0609020204030204" charset="0"/>
                <a:ea typeface="微软雅黑" panose="020B0503020204020204" pitchFamily="34" charset="-122"/>
                <a:cs typeface="Consolas" panose="020B0609020204030204" charset="0"/>
              </a:rPr>
              <a:t>语句之后，可以使用：列名、别名、列位置号或表达式等方式调用order by子句对输出结果进行排序。</a:t>
            </a:r>
          </a:p>
          <a:p>
            <a:r>
              <a:rPr lang="zh-CN" altLang="en-US" sz="1400">
                <a:latin typeface="Consolas" panose="020B0609020204030204" charset="0"/>
                <a:ea typeface="微软雅黑" panose="020B0503020204020204" pitchFamily="34" charset="-122"/>
                <a:cs typeface="Consolas" panose="020B0609020204030204" charset="0"/>
              </a:rPr>
              <a:t>    如果有where限定查询子句，则order by子句跟在where子句后面，order by子句是 select 语句中最后一个子句。</a:t>
            </a:r>
          </a:p>
          <a:p>
            <a:endParaRPr lang="zh-CN" altLang="en-US" sz="1400">
              <a:latin typeface="Consolas" panose="020B0609020204030204" charset="0"/>
              <a:ea typeface="微软雅黑" panose="020B0503020204020204" pitchFamily="34" charset="-122"/>
              <a:cs typeface="Consolas" panose="020B0609020204030204" charset="0"/>
            </a:endParaRPr>
          </a:p>
          <a:p>
            <a:r>
              <a:rPr lang="zh-CN" altLang="en-US" sz="1400" b="1">
                <a:latin typeface="Consolas" panose="020B0609020204030204" charset="0"/>
                <a:ea typeface="微软雅黑" panose="020B0503020204020204" pitchFamily="34" charset="-122"/>
                <a:cs typeface="Consolas" panose="020B0609020204030204" charset="0"/>
              </a:rPr>
              <a:t>Tips：</a:t>
            </a:r>
          </a:p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 sz="1400">
                <a:latin typeface="Consolas" panose="020B0609020204030204" charset="0"/>
                <a:ea typeface="微软雅黑" panose="020B0503020204020204" pitchFamily="34" charset="-122"/>
                <a:cs typeface="Consolas" panose="020B0609020204030204" charset="0"/>
              </a:rPr>
              <a:t>select 语句中如果有 distinct 关键字，order by 后面的列必须出现在 select 子句中。</a:t>
            </a:r>
          </a:p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 sz="1400">
                <a:latin typeface="Consolas" panose="020B0609020204030204" charset="0"/>
                <a:ea typeface="微软雅黑" panose="020B0503020204020204" pitchFamily="34" charset="-122"/>
                <a:cs typeface="Consolas" panose="020B0609020204030204" charset="0"/>
              </a:rPr>
              <a:t>order by 根据字符排序时，区分大小写。</a:t>
            </a:r>
          </a:p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 sz="1400">
                <a:latin typeface="Consolas" panose="020B0609020204030204" charset="0"/>
                <a:ea typeface="微软雅黑" panose="020B0503020204020204" pitchFamily="34" charset="-122"/>
                <a:cs typeface="Consolas" panose="020B0609020204030204" charset="0"/>
                <a:sym typeface="+mn-ea"/>
              </a:rPr>
              <a:t>如果要支持</a:t>
            </a:r>
            <a:r>
              <a:rPr lang="zh-CN" altLang="en-US" sz="1400" b="1">
                <a:latin typeface="Consolas" panose="020B0609020204030204" charset="0"/>
                <a:ea typeface="微软雅黑" panose="020B0503020204020204" pitchFamily="34" charset="-122"/>
                <a:cs typeface="Consolas" panose="020B0609020204030204" charset="0"/>
                <a:sym typeface="+mn-ea"/>
              </a:rPr>
              <a:t>中文拼音排序</a:t>
            </a:r>
            <a:r>
              <a:rPr lang="zh-CN" altLang="en-US" sz="1400">
                <a:latin typeface="Consolas" panose="020B0609020204030204" charset="0"/>
                <a:ea typeface="微软雅黑" panose="020B0503020204020204" pitchFamily="34" charset="-122"/>
                <a:cs typeface="Consolas" panose="020B0609020204030204" charset="0"/>
                <a:sym typeface="+mn-ea"/>
              </a:rPr>
              <a:t>，需要在初始化数据库时指定字符集为zh_CN.UTF-8或zh_CN.GBK。 </a:t>
            </a:r>
            <a:endParaRPr lang="zh-CN" altLang="en-US" sz="1400">
              <a:latin typeface="Consolas" panose="020B0609020204030204" charset="0"/>
              <a:ea typeface="微软雅黑" panose="020B0503020204020204" pitchFamily="34" charset="-122"/>
              <a:cs typeface="Consolas" panose="020B0609020204030204" charset="0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400">
                <a:latin typeface="Consolas" panose="020B0609020204030204" charset="0"/>
                <a:ea typeface="微软雅黑" panose="020B0503020204020204" pitchFamily="34" charset="-122"/>
                <a:cs typeface="Consolas" panose="020B0609020204030204" charset="0"/>
                <a:sym typeface="+mn-ea"/>
              </a:rPr>
              <a:t>initdb –E UTF8 –D ../data </a:t>
            </a:r>
            <a:r>
              <a:rPr lang="en-US" altLang="zh-CN" sz="1400">
                <a:latin typeface="Consolas" panose="020B0609020204030204" charset="0"/>
                <a:ea typeface="微软雅黑" panose="020B0503020204020204" pitchFamily="34" charset="-122"/>
                <a:cs typeface="Consolas" panose="020B0609020204030204" charset="0"/>
                <a:sym typeface="+mn-ea"/>
              </a:rPr>
              <a:t>--</a:t>
            </a:r>
            <a:r>
              <a:rPr lang="zh-CN" altLang="en-US" sz="1400">
                <a:latin typeface="Consolas" panose="020B0609020204030204" charset="0"/>
                <a:ea typeface="微软雅黑" panose="020B0503020204020204" pitchFamily="34" charset="-122"/>
                <a:cs typeface="Consolas" panose="020B0609020204030204" charset="0"/>
                <a:sym typeface="+mn-ea"/>
              </a:rPr>
              <a:t>locale=zh_CN.UTF-8 或 initdb –E GBK –D ../data </a:t>
            </a:r>
            <a:r>
              <a:rPr lang="en-US" altLang="zh-CN" sz="1400">
                <a:latin typeface="Consolas" panose="020B0609020204030204" charset="0"/>
                <a:ea typeface="微软雅黑" panose="020B0503020204020204" pitchFamily="34" charset="-122"/>
                <a:cs typeface="Consolas" panose="020B0609020204030204" charset="0"/>
                <a:sym typeface="+mn-ea"/>
              </a:rPr>
              <a:t>--</a:t>
            </a:r>
            <a:r>
              <a:rPr lang="zh-CN" altLang="en-US" sz="1400">
                <a:latin typeface="Consolas" panose="020B0609020204030204" charset="0"/>
                <a:ea typeface="微软雅黑" panose="020B0503020204020204" pitchFamily="34" charset="-122"/>
                <a:cs typeface="Consolas" panose="020B0609020204030204" charset="0"/>
                <a:sym typeface="+mn-ea"/>
              </a:rPr>
              <a:t>locale=zh_CN.GBK</a:t>
            </a:r>
            <a:endParaRPr lang="zh-CN" altLang="en-US" sz="1400">
              <a:latin typeface="Consolas" panose="020B0609020204030204" charset="0"/>
              <a:ea typeface="微软雅黑" panose="020B0503020204020204" pitchFamily="34" charset="-122"/>
              <a:cs typeface="Consolas" panose="020B0609020204030204" charset="0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400">
                <a:latin typeface="Consolas" panose="020B0609020204030204" charset="0"/>
                <a:ea typeface="微软雅黑" panose="020B0503020204020204" pitchFamily="34" charset="-122"/>
                <a:cs typeface="Consolas" panose="020B0609020204030204" charset="0"/>
                <a:sym typeface="+mn-ea"/>
              </a:rPr>
              <a:t>或者重新创建数据库：</a:t>
            </a:r>
            <a:endParaRPr lang="zh-CN" altLang="en-US" sz="1400">
              <a:latin typeface="Consolas" panose="020B0609020204030204" charset="0"/>
              <a:ea typeface="微软雅黑" panose="020B0503020204020204" pitchFamily="34" charset="-122"/>
              <a:cs typeface="Consolas" panose="020B0609020204030204" charset="0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400">
                <a:latin typeface="Consolas" panose="020B0609020204030204" charset="0"/>
                <a:ea typeface="微软雅黑" panose="020B0503020204020204" pitchFamily="34" charset="-122"/>
                <a:cs typeface="Consolas" panose="020B0609020204030204" charset="0"/>
                <a:sym typeface="+mn-ea"/>
              </a:rPr>
              <a:t>create database mydb with encoding='UTF-8' LC_COLLATE='zh_CN.UTF-8'  LC_CTYPE='zh_CN.UTF-8';</a:t>
            </a:r>
            <a:endParaRPr lang="zh-CN" altLang="en-US" sz="1400">
              <a:latin typeface="Consolas" panose="020B0609020204030204" charset="0"/>
              <a:ea typeface="微软雅黑" panose="020B0503020204020204" pitchFamily="34" charset="-122"/>
              <a:cs typeface="Consolas" panose="020B0609020204030204" charset="0"/>
            </a:endParaRPr>
          </a:p>
          <a:p>
            <a:pPr marL="285750" indent="-285750">
              <a:buFont typeface="Wingdings" panose="05000000000000000000" charset="0"/>
              <a:buChar char="Ø"/>
            </a:pPr>
            <a:endParaRPr lang="zh-CN" altLang="en-US" sz="1400">
              <a:latin typeface="Consolas" panose="020B0609020204030204" charset="0"/>
              <a:ea typeface="微软雅黑" panose="020B0503020204020204" pitchFamily="34" charset="-122"/>
              <a:cs typeface="Consolas" panose="020B060902020403020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699260" y="4503420"/>
            <a:ext cx="140208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 sz="1400" b="1">
                <a:latin typeface="Consolas" panose="020B0609020204030204" charset="0"/>
                <a:ea typeface="微软雅黑" panose="020B0503020204020204" pitchFamily="34" charset="-122"/>
                <a:cs typeface="Consolas" panose="020B0609020204030204" charset="0"/>
              </a:rPr>
              <a:t>基本示例：</a:t>
            </a:r>
            <a:endParaRPr lang="zh-CN" altLang="en-US" sz="1400" b="1">
              <a:solidFill>
                <a:srgbClr val="FF0000"/>
              </a:solidFill>
              <a:latin typeface="Consolas" panose="020B0609020204030204" charset="0"/>
              <a:ea typeface="微软雅黑" panose="020B0503020204020204" pitchFamily="34" charset="-122"/>
              <a:cs typeface="Consolas" panose="020B060902020403020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8520" y="4810125"/>
            <a:ext cx="7741285" cy="1406525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21"/>
          <p:cNvSpPr txBox="1"/>
          <p:nvPr/>
        </p:nvSpPr>
        <p:spPr>
          <a:xfrm>
            <a:off x="0" y="762000"/>
            <a:ext cx="1533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openGauss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699260" y="685800"/>
            <a:ext cx="52012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查询结果排序</a:t>
            </a:r>
            <a:r>
              <a:rPr lang="en-US" altLang="zh-CN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(order by)</a:t>
            </a:r>
            <a:r>
              <a:rPr lang="zh-CN" altLang="en-US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示例一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1533525" y="1390650"/>
            <a:ext cx="7805420" cy="4914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171450" indent="-171450">
              <a:buFont typeface="Wingdings" panose="05000000000000000000" charset="0"/>
              <a:buChar char="Ø"/>
            </a:pPr>
            <a:r>
              <a:rPr lang="zh-CN" altLang="en-US" sz="1400" b="1">
                <a:latin typeface="Consolas" panose="020B0609020204030204" charset="0"/>
                <a:ea typeface="微软雅黑" panose="020B0503020204020204" pitchFamily="34" charset="-122"/>
                <a:cs typeface="Consolas" panose="020B0609020204030204" charset="0"/>
              </a:rPr>
              <a:t>desc降序</a:t>
            </a:r>
          </a:p>
          <a:p>
            <a:pPr marL="171450" indent="-171450"/>
            <a:endParaRPr lang="zh-CN" altLang="en-US" sz="1200">
              <a:latin typeface="Consolas" panose="020B0609020204030204" charset="0"/>
              <a:ea typeface="微软雅黑" panose="020B0503020204020204" pitchFamily="34" charset="-122"/>
              <a:cs typeface="Consolas" panose="020B060902020403020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603375" y="4208145"/>
            <a:ext cx="555625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 sz="1200" b="1">
                <a:latin typeface="Consolas" panose="020B0609020204030204" charset="0"/>
                <a:ea typeface="微软雅黑" panose="020B0503020204020204" pitchFamily="34" charset="-122"/>
                <a:cs typeface="Consolas" panose="020B0609020204030204" charset="0"/>
                <a:sym typeface="+mn-ea"/>
              </a:rPr>
              <a:t>排序中的null值（</a:t>
            </a:r>
            <a:r>
              <a:rPr lang="zh-CN" altLang="en-US" sz="1200">
                <a:latin typeface="Consolas" panose="020B0609020204030204" charset="0"/>
                <a:ea typeface="微软雅黑" panose="020B0503020204020204" pitchFamily="34" charset="-122"/>
                <a:cs typeface="Consolas" panose="020B0609020204030204" charset="0"/>
                <a:sym typeface="+mn-ea"/>
              </a:rPr>
              <a:t>null值在列排序时，默认把 null 值看做无限大</a:t>
            </a:r>
            <a:r>
              <a:rPr lang="zh-CN" altLang="en-US" sz="1200" b="1">
                <a:latin typeface="Consolas" panose="020B0609020204030204" charset="0"/>
                <a:ea typeface="微软雅黑" panose="020B0503020204020204" pitchFamily="34" charset="-122"/>
                <a:cs typeface="Consolas" panose="020B0609020204030204" charset="0"/>
                <a:sym typeface="+mn-ea"/>
              </a:rPr>
              <a:t>）</a:t>
            </a:r>
            <a:endParaRPr lang="zh-CN" altLang="en-US" sz="1200">
              <a:latin typeface="Consolas" panose="020B0609020204030204" charset="0"/>
              <a:ea typeface="微软雅黑" panose="020B0503020204020204" pitchFamily="34" charset="-122"/>
              <a:cs typeface="Consolas" panose="020B0609020204030204" charset="0"/>
              <a:sym typeface="+mn-ea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9165" y="1664970"/>
            <a:ext cx="5169535" cy="252984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3375" y="1664970"/>
            <a:ext cx="4277995" cy="254317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9900" y="4468495"/>
            <a:ext cx="2871470" cy="210121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9165" y="4453255"/>
            <a:ext cx="4076700" cy="2131695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21"/>
          <p:cNvSpPr txBox="1"/>
          <p:nvPr/>
        </p:nvSpPr>
        <p:spPr>
          <a:xfrm>
            <a:off x="0" y="762000"/>
            <a:ext cx="1533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openGauss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699260" y="685800"/>
            <a:ext cx="52012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查询结果排序</a:t>
            </a:r>
            <a:r>
              <a:rPr lang="en-US" altLang="zh-CN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(order by)</a:t>
            </a:r>
            <a:r>
              <a:rPr lang="zh-CN" altLang="en-US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示例二</a:t>
            </a:r>
            <a:endParaRPr lang="en-US" altLang="zh-CN" sz="28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533525" y="1391920"/>
            <a:ext cx="8251825" cy="9836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endParaRPr lang="zh-CN" altLang="en-US" sz="1400">
              <a:latin typeface="Consolas" panose="020B0609020204030204" charset="0"/>
              <a:ea typeface="微软雅黑" panose="020B0503020204020204" pitchFamily="34" charset="-122"/>
              <a:cs typeface="Consolas" panose="020B0609020204030204" charset="0"/>
            </a:endParaRPr>
          </a:p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 sz="1600" b="1">
                <a:latin typeface="Consolas" panose="020B0609020204030204" charset="0"/>
                <a:ea typeface="微软雅黑" panose="020B0503020204020204" pitchFamily="34" charset="-122"/>
                <a:cs typeface="Consolas" panose="020B0609020204030204" charset="0"/>
              </a:rPr>
              <a:t>多个列排序:混合排序</a:t>
            </a:r>
          </a:p>
          <a:p>
            <a:pPr marL="171450" indent="-171450">
              <a:buFont typeface="Wingdings" panose="05000000000000000000" charset="0"/>
              <a:buChar char="u"/>
            </a:pPr>
            <a:r>
              <a:rPr lang="zh-CN" altLang="en-US" sz="1400">
                <a:latin typeface="Consolas" panose="020B0609020204030204" charset="0"/>
                <a:ea typeface="微软雅黑" panose="020B0503020204020204" pitchFamily="34" charset="-122"/>
                <a:cs typeface="Consolas" panose="020B0609020204030204" charset="0"/>
              </a:rPr>
              <a:t> 首先根据最左边的列进行排序，如果这一列的值相同，则根据下一个表达式进行比较，依此类推。</a:t>
            </a:r>
          </a:p>
          <a:p>
            <a:pPr marL="171450" indent="-171450">
              <a:buFont typeface="Wingdings" panose="05000000000000000000" charset="0"/>
              <a:buChar char="u"/>
            </a:pPr>
            <a:r>
              <a:rPr lang="zh-CN" altLang="en-US" sz="1400">
                <a:latin typeface="Consolas" panose="020B0609020204030204" charset="0"/>
                <a:ea typeface="微软雅黑" panose="020B0503020204020204" pitchFamily="34" charset="-122"/>
                <a:cs typeface="Consolas" panose="020B0609020204030204" charset="0"/>
              </a:rPr>
              <a:t> 如果对于所有声明的表达式都相同，则按随机顺序返回。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3525" y="2602230"/>
            <a:ext cx="4456430" cy="25495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6795" y="2602865"/>
            <a:ext cx="5682615" cy="2548890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/>
          <p:cNvSpPr txBox="1"/>
          <p:nvPr/>
        </p:nvSpPr>
        <p:spPr>
          <a:xfrm>
            <a:off x="4538290" y="2487749"/>
            <a:ext cx="3484316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6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PART</a:t>
            </a:r>
            <a:r>
              <a:rPr kumimoji="1" lang="zh-CN" altLang="en-US" sz="6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sz="6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</a:p>
        </p:txBody>
      </p:sp>
      <p:sp>
        <p:nvSpPr>
          <p:cNvPr id="21" name="矩形 20"/>
          <p:cNvSpPr/>
          <p:nvPr/>
        </p:nvSpPr>
        <p:spPr>
          <a:xfrm>
            <a:off x="4632940" y="3594429"/>
            <a:ext cx="2926080" cy="6451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kumimoji="1" lang="zh-CN" sz="36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多表连接查询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0" y="762000"/>
            <a:ext cx="1533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openGauss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slow">
    <p:cover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21"/>
          <p:cNvSpPr txBox="1"/>
          <p:nvPr/>
        </p:nvSpPr>
        <p:spPr>
          <a:xfrm>
            <a:off x="0" y="762000"/>
            <a:ext cx="1533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openGauss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699260" y="685800"/>
            <a:ext cx="52012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多表连接查询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1699260" y="1406525"/>
            <a:ext cx="763778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多表连接查询，即SQL语句用一个连接从多个表中获取数据。</a:t>
            </a:r>
          </a:p>
          <a:p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常见的多表连接查询类型如下：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3915" y="1928495"/>
            <a:ext cx="7964170" cy="273177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938655" y="4660265"/>
            <a:ext cx="7964170" cy="1383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 sz="1400" b="1">
                <a:latin typeface="Consolas" panose="020B0609020204030204" charset="0"/>
                <a:ea typeface="微软雅黑" panose="020B0503020204020204" pitchFamily="34" charset="-122"/>
                <a:cs typeface="Consolas" panose="020B0609020204030204" charset="0"/>
              </a:rPr>
              <a:t>基本语法：</a:t>
            </a:r>
          </a:p>
          <a:p>
            <a:pPr marL="285750" indent="-285750"/>
            <a:r>
              <a:rPr lang="zh-CN" altLang="en-US" sz="1400">
                <a:latin typeface="Consolas" panose="020B0609020204030204" charset="0"/>
                <a:ea typeface="微软雅黑" panose="020B0503020204020204" pitchFamily="34" charset="-122"/>
                <a:cs typeface="Consolas" panose="020B0609020204030204" charset="0"/>
              </a:rPr>
              <a:t>SELECT   table1.column,table2.column</a:t>
            </a:r>
          </a:p>
          <a:p>
            <a:r>
              <a:rPr lang="zh-CN" altLang="en-US" sz="1400">
                <a:latin typeface="Consolas" panose="020B0609020204030204" charset="0"/>
                <a:ea typeface="微软雅黑" panose="020B0503020204020204" pitchFamily="34" charset="-122"/>
                <a:cs typeface="Consolas" panose="020B0609020204030204" charset="0"/>
              </a:rPr>
              <a:t>FROM	table1,table2</a:t>
            </a:r>
          </a:p>
          <a:p>
            <a:r>
              <a:rPr lang="zh-CN" altLang="en-US" sz="1400">
                <a:latin typeface="Consolas" panose="020B0609020204030204" charset="0"/>
                <a:ea typeface="微软雅黑" panose="020B0503020204020204" pitchFamily="34" charset="-122"/>
                <a:cs typeface="Consolas" panose="020B0609020204030204" charset="0"/>
              </a:rPr>
              <a:t>WHERE	table1.column1=table2.column2;</a:t>
            </a:r>
          </a:p>
          <a:p>
            <a:endParaRPr lang="zh-CN" altLang="en-US" sz="1400">
              <a:latin typeface="Consolas" panose="020B0609020204030204" charset="0"/>
              <a:ea typeface="微软雅黑" panose="020B0503020204020204" pitchFamily="34" charset="-122"/>
              <a:cs typeface="Consolas" panose="020B0609020204030204" charset="0"/>
            </a:endParaRPr>
          </a:p>
          <a:p>
            <a:r>
              <a:rPr lang="en-US" altLang="zh-CN" sz="1400" b="1">
                <a:latin typeface="Consolas" panose="020B0609020204030204" charset="0"/>
                <a:ea typeface="微软雅黑" panose="020B0503020204020204" pitchFamily="34" charset="-122"/>
                <a:cs typeface="Consolas" panose="020B0609020204030204" charset="0"/>
              </a:rPr>
              <a:t>Tips</a:t>
            </a:r>
            <a:r>
              <a:rPr lang="zh-CN" altLang="en-US" sz="1400" b="1">
                <a:latin typeface="Consolas" panose="020B0609020204030204" charset="0"/>
                <a:ea typeface="微软雅黑" panose="020B0503020204020204" pitchFamily="34" charset="-122"/>
                <a:cs typeface="Consolas" panose="020B0609020204030204" charset="0"/>
              </a:rPr>
              <a:t>：</a:t>
            </a:r>
            <a:r>
              <a:rPr lang="zh-CN" altLang="en-US" sz="1400">
                <a:latin typeface="Consolas" panose="020B0609020204030204" charset="0"/>
                <a:ea typeface="微软雅黑" panose="020B0503020204020204" pitchFamily="34" charset="-122"/>
                <a:cs typeface="Consolas" panose="020B0609020204030204" charset="0"/>
              </a:rPr>
              <a:t>如果某个列的名字在多个表中出现,那么需要在列的名字前面加上表名作为前缀。</a:t>
            </a:r>
          </a:p>
        </p:txBody>
      </p:sp>
    </p:spTree>
  </p:cSld>
  <p:clrMapOvr>
    <a:masterClrMapping/>
  </p:clrMapOvr>
  <p:transition spd="slow">
    <p:cover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21"/>
          <p:cNvSpPr txBox="1"/>
          <p:nvPr/>
        </p:nvSpPr>
        <p:spPr>
          <a:xfrm>
            <a:off x="0" y="762000"/>
            <a:ext cx="1533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openGauss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699260" y="685800"/>
            <a:ext cx="52012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多表连接查询笛卡尔积现象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699260" y="1532890"/>
            <a:ext cx="8104505" cy="9531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1400" b="1">
                <a:latin typeface="Consolas" panose="020B0609020204030204" charset="0"/>
                <a:ea typeface="微软雅黑" panose="020B0503020204020204" pitchFamily="34" charset="-122"/>
                <a:cs typeface="Consolas" panose="020B0609020204030204" charset="0"/>
              </a:rPr>
              <a:t>笛卡尔积连接特征：</a:t>
            </a:r>
          </a:p>
          <a:p>
            <a:r>
              <a:rPr lang="zh-CN" altLang="en-US" sz="1400">
                <a:latin typeface="Consolas" panose="020B0609020204030204" charset="0"/>
                <a:ea typeface="微软雅黑" panose="020B0503020204020204" pitchFamily="34" charset="-122"/>
                <a:cs typeface="Consolas" panose="020B0609020204030204" charset="0"/>
              </a:rPr>
              <a:t>    1&gt; 连接条件被忽略;</a:t>
            </a:r>
          </a:p>
          <a:p>
            <a:r>
              <a:rPr lang="zh-CN" altLang="en-US" sz="1400">
                <a:latin typeface="Consolas" panose="020B0609020204030204" charset="0"/>
                <a:ea typeface="微软雅黑" panose="020B0503020204020204" pitchFamily="34" charset="-122"/>
                <a:cs typeface="Consolas" panose="020B0609020204030204" charset="0"/>
              </a:rPr>
              <a:t>    2&gt; 第一个表中的所有的行与第二个表中的所有的行相连接。</a:t>
            </a:r>
          </a:p>
          <a:p>
            <a:r>
              <a:rPr lang="en-US" altLang="zh-CN" sz="1400" b="1">
                <a:latin typeface="Consolas" panose="020B0609020204030204" charset="0"/>
                <a:ea typeface="微软雅黑" panose="020B0503020204020204" pitchFamily="34" charset="-122"/>
                <a:cs typeface="Consolas" panose="020B0609020204030204" charset="0"/>
              </a:rPr>
              <a:t>Tips</a:t>
            </a:r>
            <a:r>
              <a:rPr lang="zh-CN" altLang="en-US" sz="1400" b="1">
                <a:latin typeface="Consolas" panose="020B0609020204030204" charset="0"/>
                <a:ea typeface="微软雅黑" panose="020B0503020204020204" pitchFamily="34" charset="-122"/>
                <a:cs typeface="Consolas" panose="020B0609020204030204" charset="0"/>
              </a:rPr>
              <a:t>：</a:t>
            </a:r>
            <a:r>
              <a:rPr lang="zh-CN" altLang="en-US" sz="1400">
                <a:latin typeface="Consolas" panose="020B0609020204030204" charset="0"/>
                <a:ea typeface="微软雅黑" panose="020B0503020204020204" pitchFamily="34" charset="-122"/>
                <a:cs typeface="Consolas" panose="020B0609020204030204" charset="0"/>
              </a:rPr>
              <a:t>如果在WHERE子句中加入条件,那么久可以避免笛卡尔积。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4140" y="2906395"/>
            <a:ext cx="2730500" cy="80645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2630" y="2757170"/>
            <a:ext cx="2565400" cy="946150"/>
          </a:xfrm>
          <a:prstGeom prst="rect">
            <a:avLst/>
          </a:prstGeom>
        </p:spPr>
      </p:pic>
      <p:pic>
        <p:nvPicPr>
          <p:cNvPr id="9" name="图片 8" descr="resourc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5099685" y="3703320"/>
            <a:ext cx="914400" cy="9144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55670" y="4617720"/>
            <a:ext cx="4591050" cy="1384300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1615440" y="5274310"/>
            <a:ext cx="9252585" cy="89789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1615440" y="1400810"/>
            <a:ext cx="9252585" cy="350012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0" y="762000"/>
            <a:ext cx="1533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openGauss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699260" y="685800"/>
            <a:ext cx="52012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多表连接查询</a:t>
            </a:r>
            <a:r>
              <a:rPr lang="en-US" altLang="zh-CN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自然连接</a:t>
            </a:r>
            <a:r>
              <a:rPr lang="en-US" altLang="zh-CN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1615440" y="1400810"/>
            <a:ext cx="6263640" cy="737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1400">
                <a:latin typeface="Consolas" panose="020B0609020204030204" charset="0"/>
                <a:ea typeface="微软雅黑" panose="020B0503020204020204" pitchFamily="34" charset="-122"/>
                <a:cs typeface="Consolas" panose="020B0609020204030204" charset="0"/>
              </a:rPr>
              <a:t>postgres=# select deptno,emp.ename,dept.dname </a:t>
            </a:r>
          </a:p>
          <a:p>
            <a:r>
              <a:rPr lang="zh-CN" altLang="en-US" sz="1400">
                <a:latin typeface="Consolas" panose="020B0609020204030204" charset="0"/>
                <a:ea typeface="微软雅黑" panose="020B0503020204020204" pitchFamily="34" charset="-122"/>
                <a:cs typeface="Consolas" panose="020B0609020204030204" charset="0"/>
              </a:rPr>
              <a:t>           from emp natural join dept</a:t>
            </a:r>
          </a:p>
          <a:p>
            <a:r>
              <a:rPr lang="zh-CN" altLang="en-US" sz="1400">
                <a:latin typeface="Consolas" panose="020B0609020204030204" charset="0"/>
                <a:ea typeface="微软雅黑" panose="020B0503020204020204" pitchFamily="34" charset="-122"/>
                <a:cs typeface="Consolas" panose="020B0609020204030204" charset="0"/>
              </a:rPr>
              <a:t>           where rownum&lt;5;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615440" y="5003800"/>
            <a:ext cx="6650355" cy="11684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1400" b="1">
                <a:latin typeface="Consolas" panose="020B0609020204030204" charset="0"/>
                <a:ea typeface="微软雅黑" panose="020B0503020204020204" pitchFamily="34" charset="-122"/>
                <a:cs typeface="Consolas" panose="020B0609020204030204" charset="0"/>
              </a:rPr>
              <a:t>-- 查询10号和20号部门员工姓名、薪资、工资级别及该级别的最低工资</a:t>
            </a:r>
          </a:p>
          <a:p>
            <a:r>
              <a:rPr lang="zh-CN" altLang="en-US" sz="1400">
                <a:latin typeface="Consolas" panose="020B0609020204030204" charset="0"/>
                <a:ea typeface="微软雅黑" panose="020B0503020204020204" pitchFamily="34" charset="-122"/>
                <a:cs typeface="Consolas" panose="020B0609020204030204" charset="0"/>
              </a:rPr>
              <a:t>postgres=# select e.ename,e.sal,s.losal,s.grade</a:t>
            </a:r>
          </a:p>
          <a:p>
            <a:r>
              <a:rPr lang="zh-CN" altLang="en-US" sz="1400">
                <a:latin typeface="Consolas" panose="020B0609020204030204" charset="0"/>
                <a:ea typeface="微软雅黑" panose="020B0503020204020204" pitchFamily="34" charset="-122"/>
                <a:cs typeface="Consolas" panose="020B0609020204030204" charset="0"/>
              </a:rPr>
              <a:t>           from emp e join salgrade s</a:t>
            </a:r>
          </a:p>
          <a:p>
            <a:r>
              <a:rPr lang="zh-CN" altLang="en-US" sz="1400">
                <a:latin typeface="Consolas" panose="020B0609020204030204" charset="0"/>
                <a:ea typeface="微软雅黑" panose="020B0503020204020204" pitchFamily="34" charset="-122"/>
                <a:cs typeface="Consolas" panose="020B0609020204030204" charset="0"/>
              </a:rPr>
              <a:t>           on (e.sal between s.losal and s.hisal)   -- 连接条件</a:t>
            </a:r>
          </a:p>
          <a:p>
            <a:r>
              <a:rPr lang="zh-CN" altLang="en-US" sz="1400">
                <a:latin typeface="Consolas" panose="020B0609020204030204" charset="0"/>
                <a:ea typeface="微软雅黑" panose="020B0503020204020204" pitchFamily="34" charset="-122"/>
                <a:cs typeface="Consolas" panose="020B0609020204030204" charset="0"/>
              </a:rPr>
              <a:t>           where deptno in (10,20);</a:t>
            </a:r>
          </a:p>
        </p:txBody>
      </p:sp>
      <p:pic>
        <p:nvPicPr>
          <p:cNvPr id="4" name="图片 3" descr="resourc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3040" y="2971800"/>
            <a:ext cx="914400" cy="9144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5440" y="2076450"/>
            <a:ext cx="3657600" cy="133985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4115" y="2841625"/>
            <a:ext cx="2120900" cy="11747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7190" y="3556000"/>
            <a:ext cx="3625850" cy="1308100"/>
          </a:xfrm>
          <a:prstGeom prst="rect">
            <a:avLst/>
          </a:prstGeom>
        </p:spPr>
      </p:pic>
      <p:pic>
        <p:nvPicPr>
          <p:cNvPr id="32" name="图片 31" descr="456"/>
          <p:cNvPicPr>
            <a:picLocks noChangeAspect="1"/>
          </p:cNvPicPr>
          <p:nvPr/>
        </p:nvPicPr>
        <p:blipFill>
          <a:blip r:embed="rId6"/>
          <a:srcRect t="12166" b="26502"/>
          <a:stretch>
            <a:fillRect/>
          </a:stretch>
        </p:blipFill>
        <p:spPr>
          <a:xfrm>
            <a:off x="791845" y="1290955"/>
            <a:ext cx="10899775" cy="5036820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21"/>
          <p:cNvSpPr txBox="1"/>
          <p:nvPr/>
        </p:nvSpPr>
        <p:spPr>
          <a:xfrm>
            <a:off x="0" y="762000"/>
            <a:ext cx="1533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openGauss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699260" y="685800"/>
            <a:ext cx="52012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sz="2800" b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多表连接查询</a:t>
            </a:r>
            <a:r>
              <a:rPr lang="en-US" altLang="zh-CN" sz="2800" b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(</a:t>
            </a:r>
            <a:r>
              <a:rPr lang="zh-CN" sz="2800" b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等值</a:t>
            </a:r>
            <a:r>
              <a:rPr lang="en-US" altLang="zh-CN" sz="2800" b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/</a:t>
            </a:r>
            <a:r>
              <a:rPr lang="zh-CN" altLang="en-US" sz="2800" b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非等值</a:t>
            </a:r>
            <a:r>
              <a:rPr lang="zh-CN" sz="2800" b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连接</a:t>
            </a:r>
            <a:r>
              <a:rPr lang="en-US" altLang="zh-CN" sz="2800" b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)</a:t>
            </a:r>
            <a:endParaRPr lang="zh-CN" sz="28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832610" y="1393825"/>
            <a:ext cx="5347335" cy="4914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171450" indent="-171450">
              <a:buFont typeface="Wingdings" panose="05000000000000000000" charset="0"/>
              <a:buChar char="Ø"/>
            </a:pPr>
            <a:r>
              <a:rPr lang="zh-CN" altLang="en-US" sz="1400" b="1">
                <a:latin typeface="Consolas" panose="020B0609020204030204" charset="0"/>
                <a:ea typeface="微软雅黑" panose="020B0503020204020204" pitchFamily="34" charset="-122"/>
                <a:cs typeface="Consolas" panose="020B0609020204030204" charset="0"/>
              </a:rPr>
              <a:t>等值连接</a:t>
            </a:r>
          </a:p>
          <a:p>
            <a:pPr indent="0">
              <a:buFont typeface="Wingdings" panose="05000000000000000000" charset="0"/>
              <a:buNone/>
            </a:pPr>
            <a:r>
              <a:rPr lang="zh-CN" altLang="en-US" sz="1200">
                <a:latin typeface="Consolas" panose="020B0609020204030204" charset="0"/>
                <a:ea typeface="微软雅黑" panose="020B0503020204020204" pitchFamily="34" charset="-122"/>
                <a:cs typeface="Consolas" panose="020B0609020204030204" charset="0"/>
              </a:rPr>
              <a:t>-- 查询10号部门员工的姓名和部门名称	 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832610" y="3798570"/>
            <a:ext cx="5552440" cy="4914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171450" indent="-171450">
              <a:buFont typeface="Wingdings" panose="05000000000000000000" charset="0"/>
              <a:buChar char="Ø"/>
            </a:pPr>
            <a:r>
              <a:rPr lang="zh-CN" altLang="en-US" sz="1400" b="1">
                <a:latin typeface="Consolas" panose="020B0609020204030204" charset="0"/>
                <a:ea typeface="微软雅黑" panose="020B0503020204020204" pitchFamily="34" charset="-122"/>
                <a:cs typeface="Consolas" panose="020B0609020204030204" charset="0"/>
                <a:sym typeface="+mn-ea"/>
              </a:rPr>
              <a:t>非等值连接 【运算符可以包括&gt;、&gt;=、&lt;=、&lt;和&lt;&gt;】</a:t>
            </a:r>
            <a:endParaRPr lang="zh-CN" altLang="en-US" sz="1400" b="1">
              <a:latin typeface="Consolas" panose="020B0609020204030204" charset="0"/>
              <a:ea typeface="微软雅黑" panose="020B0503020204020204" pitchFamily="34" charset="-122"/>
              <a:cs typeface="Consolas" panose="020B0609020204030204" charset="0"/>
            </a:endParaRPr>
          </a:p>
          <a:p>
            <a:pPr marL="171450" indent="-171450"/>
            <a:r>
              <a:rPr lang="zh-CN" altLang="en-US" sz="1200">
                <a:latin typeface="Consolas" panose="020B0609020204030204" charset="0"/>
                <a:ea typeface="微软雅黑" panose="020B0503020204020204" pitchFamily="34" charset="-122"/>
                <a:cs typeface="Consolas" panose="020B0609020204030204" charset="0"/>
                <a:sym typeface="+mn-ea"/>
              </a:rPr>
              <a:t>-- 查询员工的工资以及对应的工资等级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9655" y="1885950"/>
            <a:ext cx="5992495" cy="191262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6470" y="4290060"/>
            <a:ext cx="6158865" cy="1846580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21"/>
          <p:cNvSpPr txBox="1"/>
          <p:nvPr/>
        </p:nvSpPr>
        <p:spPr>
          <a:xfrm>
            <a:off x="0" y="762000"/>
            <a:ext cx="1533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openGauss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699260" y="685800"/>
            <a:ext cx="52012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sz="2800" b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多表连接查询</a:t>
            </a:r>
            <a:r>
              <a:rPr lang="en-US" altLang="zh-CN" sz="2800" b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(</a:t>
            </a:r>
            <a:r>
              <a:rPr lang="en-US" sz="2800" b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SQL1999</a:t>
            </a:r>
            <a:r>
              <a:rPr lang="en-US" altLang="zh-CN" sz="2800" b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)</a:t>
            </a:r>
            <a:endParaRPr lang="zh-CN" sz="28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122670" y="1536700"/>
            <a:ext cx="371411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171450" indent="-171450">
              <a:buFont typeface="Wingdings" panose="05000000000000000000" charset="0"/>
              <a:buChar char="Ø"/>
            </a:pPr>
            <a:r>
              <a:rPr lang="zh-CN" altLang="en-US" sz="1200" b="1">
                <a:latin typeface="Consolas" panose="020B0609020204030204" charset="0"/>
                <a:ea typeface="微软雅黑" panose="020B0503020204020204" pitchFamily="34" charset="-122"/>
                <a:cs typeface="Consolas" panose="020B0609020204030204" charset="0"/>
              </a:rPr>
              <a:t>SQL1999 写法(标准 SQL)</a:t>
            </a:r>
          </a:p>
          <a:p>
            <a:pPr indent="0">
              <a:buFont typeface="Wingdings" panose="05000000000000000000" charset="0"/>
              <a:buNone/>
            </a:pPr>
            <a:r>
              <a:rPr lang="zh-CN" altLang="en-US" sz="1200">
                <a:latin typeface="Consolas" panose="020B0609020204030204" charset="0"/>
                <a:ea typeface="微软雅黑" panose="020B0503020204020204" pitchFamily="34" charset="-122"/>
                <a:cs typeface="Consolas" panose="020B0609020204030204" charset="0"/>
              </a:rPr>
              <a:t>-- 查询10号部门员工的姓名和部门名称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868170" y="2444115"/>
            <a:ext cx="4146550" cy="2861310"/>
          </a:xfrm>
          <a:prstGeom prst="rect">
            <a:avLst/>
          </a:prstGeom>
          <a:gradFill>
            <a:gsLst>
              <a:gs pos="0">
                <a:srgbClr val="FECF40"/>
              </a:gs>
              <a:gs pos="100000">
                <a:srgbClr val="846C21"/>
              </a:gs>
            </a:gsLst>
            <a:lin scaled="0"/>
          </a:gradFill>
          <a:ln w="19050">
            <a:solidFill>
              <a:srgbClr val="C00000"/>
            </a:solidFill>
          </a:ln>
        </p:spPr>
        <p:txBody>
          <a:bodyPr wrap="square" rtlCol="0" anchor="t">
            <a:spAutoFit/>
          </a:bodyPr>
          <a:lstStyle/>
          <a:p>
            <a:pPr marL="171450" indent="-171450"/>
            <a:r>
              <a:rPr lang="zh-CN" altLang="en-US" sz="1200">
                <a:latin typeface="Consolas" panose="020B0609020204030204" charset="0"/>
                <a:ea typeface="微软雅黑" panose="020B0503020204020204" pitchFamily="34" charset="-122"/>
                <a:cs typeface="Consolas" panose="020B0609020204030204" charset="0"/>
              </a:rPr>
              <a:t>select	 查询列表</a:t>
            </a:r>
          </a:p>
          <a:p>
            <a:r>
              <a:rPr lang="zh-CN" altLang="en-US" sz="1200">
                <a:latin typeface="Consolas" panose="020B0609020204030204" charset="0"/>
                <a:ea typeface="微软雅黑" panose="020B0503020204020204" pitchFamily="34" charset="-122"/>
                <a:cs typeface="Consolas" panose="020B0609020204030204" charset="0"/>
              </a:rPr>
              <a:t>from	 表1  别名	[连接类型]</a:t>
            </a:r>
          </a:p>
          <a:p>
            <a:r>
              <a:rPr lang="zh-CN" altLang="en-US" sz="1200">
                <a:latin typeface="Consolas" panose="020B0609020204030204" charset="0"/>
                <a:ea typeface="微软雅黑" panose="020B0503020204020204" pitchFamily="34" charset="-122"/>
                <a:cs typeface="Consolas" panose="020B0609020204030204" charset="0"/>
              </a:rPr>
              <a:t>join	 表2  别名</a:t>
            </a:r>
          </a:p>
          <a:p>
            <a:r>
              <a:rPr lang="zh-CN" altLang="en-US" sz="1200">
                <a:latin typeface="Consolas" panose="020B0609020204030204" charset="0"/>
                <a:ea typeface="微软雅黑" panose="020B0503020204020204" pitchFamily="34" charset="-122"/>
                <a:cs typeface="Consolas" panose="020B0609020204030204" charset="0"/>
              </a:rPr>
              <a:t>on	 连接条件</a:t>
            </a:r>
          </a:p>
          <a:p>
            <a:r>
              <a:rPr lang="zh-CN" altLang="en-US" sz="1200">
                <a:latin typeface="Consolas" panose="020B0609020204030204" charset="0"/>
                <a:ea typeface="微软雅黑" panose="020B0503020204020204" pitchFamily="34" charset="-122"/>
                <a:cs typeface="Consolas" panose="020B0609020204030204" charset="0"/>
              </a:rPr>
              <a:t>where	 [筛选条件]</a:t>
            </a:r>
          </a:p>
          <a:p>
            <a:r>
              <a:rPr lang="zh-CN" altLang="en-US" sz="1200">
                <a:latin typeface="Consolas" panose="020B0609020204030204" charset="0"/>
                <a:ea typeface="微软雅黑" panose="020B0503020204020204" pitchFamily="34" charset="-122"/>
                <a:cs typeface="Consolas" panose="020B0609020204030204" charset="0"/>
              </a:rPr>
              <a:t>group by    [分组]</a:t>
            </a:r>
          </a:p>
          <a:p>
            <a:r>
              <a:rPr lang="zh-CN" altLang="en-US" sz="1200">
                <a:latin typeface="Consolas" panose="020B0609020204030204" charset="0"/>
                <a:ea typeface="微软雅黑" panose="020B0503020204020204" pitchFamily="34" charset="-122"/>
                <a:cs typeface="Consolas" panose="020B0609020204030204" charset="0"/>
              </a:rPr>
              <a:t>having	 [筛选条件]</a:t>
            </a:r>
          </a:p>
          <a:p>
            <a:r>
              <a:rPr lang="zh-CN" altLang="en-US" sz="1200">
                <a:latin typeface="Consolas" panose="020B0609020204030204" charset="0"/>
                <a:ea typeface="微软雅黑" panose="020B0503020204020204" pitchFamily="34" charset="-122"/>
                <a:cs typeface="Consolas" panose="020B0609020204030204" charset="0"/>
              </a:rPr>
              <a:t>order by    [排序列表]</a:t>
            </a:r>
          </a:p>
          <a:p>
            <a:endParaRPr lang="zh-CN" altLang="en-US" sz="1200">
              <a:latin typeface="Consolas" panose="020B0609020204030204" charset="0"/>
              <a:ea typeface="微软雅黑" panose="020B0503020204020204" pitchFamily="34" charset="-122"/>
              <a:cs typeface="Consolas" panose="020B0609020204030204" charset="0"/>
            </a:endParaRPr>
          </a:p>
          <a:p>
            <a:r>
              <a:rPr lang="zh-CN" altLang="en-US" sz="1200">
                <a:latin typeface="Consolas" panose="020B0609020204030204" charset="0"/>
                <a:ea typeface="微软雅黑" panose="020B0503020204020204" pitchFamily="34" charset="-122"/>
                <a:cs typeface="Consolas" panose="020B0609020204030204" charset="0"/>
              </a:rPr>
              <a:t>内连接：   inner</a:t>
            </a:r>
          </a:p>
          <a:p>
            <a:r>
              <a:rPr lang="zh-CN" altLang="en-US" sz="1200">
                <a:latin typeface="Consolas" panose="020B0609020204030204" charset="0"/>
                <a:ea typeface="微软雅黑" panose="020B0503020204020204" pitchFamily="34" charset="-122"/>
                <a:cs typeface="Consolas" panose="020B0609020204030204" charset="0"/>
              </a:rPr>
              <a:t>外连接：</a:t>
            </a:r>
          </a:p>
          <a:p>
            <a:r>
              <a:rPr lang="zh-CN" altLang="en-US" sz="1200">
                <a:latin typeface="Consolas" panose="020B0609020204030204" charset="0"/>
                <a:ea typeface="微软雅黑" panose="020B0503020204020204" pitchFamily="34" charset="-122"/>
                <a:cs typeface="Consolas" panose="020B0609020204030204" charset="0"/>
              </a:rPr>
              <a:t>	左外： left [outer]</a:t>
            </a:r>
          </a:p>
          <a:p>
            <a:r>
              <a:rPr lang="zh-CN" altLang="en-US" sz="1200">
                <a:latin typeface="Consolas" panose="020B0609020204030204" charset="0"/>
                <a:ea typeface="微软雅黑" panose="020B0503020204020204" pitchFamily="34" charset="-122"/>
                <a:cs typeface="Consolas" panose="020B0609020204030204" charset="0"/>
              </a:rPr>
              <a:t>	右外:  right[outer]</a:t>
            </a:r>
          </a:p>
          <a:p>
            <a:r>
              <a:rPr lang="zh-CN" altLang="en-US" sz="1200">
                <a:latin typeface="Consolas" panose="020B0609020204030204" charset="0"/>
                <a:ea typeface="微软雅黑" panose="020B0503020204020204" pitchFamily="34" charset="-122"/>
                <a:cs typeface="Consolas" panose="020B0609020204030204" charset="0"/>
              </a:rPr>
              <a:t>	全外:  full [outer]</a:t>
            </a:r>
          </a:p>
          <a:p>
            <a:r>
              <a:rPr lang="zh-CN" altLang="en-US" sz="1200">
                <a:latin typeface="Consolas" panose="020B0609020204030204" charset="0"/>
                <a:ea typeface="微软雅黑" panose="020B0503020204020204" pitchFamily="34" charset="-122"/>
                <a:cs typeface="Consolas" panose="020B0609020204030204" charset="0"/>
              </a:rPr>
              <a:t>交叉连接： cross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2035" y="2001520"/>
            <a:ext cx="4874895" cy="154178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2670" y="5154930"/>
            <a:ext cx="4874895" cy="150876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2035" y="3543300"/>
            <a:ext cx="4875530" cy="1225550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6122035" y="4879340"/>
            <a:ext cx="456755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-- 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当联接表的列同名，则可以使用 USING 语法来简化 ON 语法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1868170" y="2075815"/>
            <a:ext cx="1750060" cy="30670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171450" indent="-171450">
              <a:buFont typeface="Wingdings" panose="05000000000000000000" charset="0"/>
              <a:buChar char="Ø"/>
            </a:pPr>
            <a:r>
              <a:rPr lang="en-US" altLang="zh-CN" sz="1400" b="1">
                <a:latin typeface="Consolas" panose="020B0609020204030204" charset="0"/>
                <a:ea typeface="微软雅黑" panose="020B0503020204020204" pitchFamily="34" charset="-122"/>
                <a:cs typeface="Consolas" panose="020B0609020204030204" charset="0"/>
                <a:sym typeface="+mn-ea"/>
              </a:rPr>
              <a:t>SQL19</a:t>
            </a:r>
            <a:r>
              <a:rPr lang="zh-CN" altLang="en-US" sz="1400" b="1">
                <a:latin typeface="Consolas" panose="020B0609020204030204" charset="0"/>
                <a:ea typeface="微软雅黑" panose="020B0503020204020204" pitchFamily="34" charset="-122"/>
                <a:cs typeface="Consolas" panose="020B0609020204030204" charset="0"/>
                <a:sym typeface="+mn-ea"/>
              </a:rPr>
              <a:t>99语法介绍</a:t>
            </a:r>
          </a:p>
        </p:txBody>
      </p:sp>
    </p:spTree>
  </p:cSld>
  <p:clrMapOvr>
    <a:masterClrMapping/>
  </p:clrMapOvr>
  <p:transition spd="slow">
    <p:cover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36"/>
          <p:cNvSpPr txBox="1"/>
          <p:nvPr/>
        </p:nvSpPr>
        <p:spPr>
          <a:xfrm>
            <a:off x="2170203" y="2659402"/>
            <a:ext cx="320114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目  录 </a:t>
            </a:r>
            <a:r>
              <a:rPr kumimoji="1"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kumimoji="1"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6735445" y="1379220"/>
            <a:ext cx="255524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where </a:t>
            </a:r>
            <a:r>
              <a:rPr kumimoji="1"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限定查询</a:t>
            </a:r>
          </a:p>
        </p:txBody>
      </p:sp>
      <p:sp>
        <p:nvSpPr>
          <p:cNvPr id="42" name="椭圆 41"/>
          <p:cNvSpPr/>
          <p:nvPr/>
        </p:nvSpPr>
        <p:spPr>
          <a:xfrm>
            <a:off x="5614035" y="1201420"/>
            <a:ext cx="793115" cy="771525"/>
          </a:xfrm>
          <a:prstGeom prst="ellipse">
            <a:avLst/>
          </a:prstGeom>
          <a:gradFill>
            <a:gsLst>
              <a:gs pos="69000">
                <a:schemeClr val="accent4">
                  <a:lumMod val="60000"/>
                  <a:lumOff val="40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43" name="文本框 42"/>
          <p:cNvSpPr txBox="1"/>
          <p:nvPr/>
        </p:nvSpPr>
        <p:spPr>
          <a:xfrm>
            <a:off x="5765165" y="1379220"/>
            <a:ext cx="6089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0" y="762000"/>
            <a:ext cx="1533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openGauss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735445" y="2584450"/>
            <a:ext cx="21774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多表连接查询</a:t>
            </a:r>
          </a:p>
        </p:txBody>
      </p:sp>
      <p:sp>
        <p:nvSpPr>
          <p:cNvPr id="4" name="椭圆 3"/>
          <p:cNvSpPr/>
          <p:nvPr/>
        </p:nvSpPr>
        <p:spPr>
          <a:xfrm>
            <a:off x="5614035" y="2406650"/>
            <a:ext cx="793115" cy="771525"/>
          </a:xfrm>
          <a:prstGeom prst="ellipse">
            <a:avLst/>
          </a:prstGeom>
          <a:gradFill>
            <a:gsLst>
              <a:gs pos="69000">
                <a:schemeClr val="accent4">
                  <a:lumMod val="60000"/>
                  <a:lumOff val="40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5765165" y="2584450"/>
            <a:ext cx="6089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6735445" y="3796665"/>
            <a:ext cx="168783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SQL </a:t>
            </a:r>
            <a:r>
              <a:rPr kumimoji="1"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函数</a:t>
            </a:r>
          </a:p>
        </p:txBody>
      </p:sp>
      <p:sp>
        <p:nvSpPr>
          <p:cNvPr id="7" name="椭圆 6"/>
          <p:cNvSpPr/>
          <p:nvPr/>
        </p:nvSpPr>
        <p:spPr>
          <a:xfrm>
            <a:off x="5614035" y="3618865"/>
            <a:ext cx="793115" cy="771525"/>
          </a:xfrm>
          <a:prstGeom prst="ellipse">
            <a:avLst/>
          </a:prstGeom>
          <a:gradFill>
            <a:gsLst>
              <a:gs pos="69000">
                <a:schemeClr val="accent4">
                  <a:lumMod val="60000"/>
                  <a:lumOff val="40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5765165" y="3796665"/>
            <a:ext cx="6089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6735445" y="5012055"/>
            <a:ext cx="331216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其他系统函数</a:t>
            </a:r>
          </a:p>
        </p:txBody>
      </p:sp>
      <p:sp>
        <p:nvSpPr>
          <p:cNvPr id="10" name="椭圆 9"/>
          <p:cNvSpPr/>
          <p:nvPr/>
        </p:nvSpPr>
        <p:spPr>
          <a:xfrm>
            <a:off x="5614035" y="4834255"/>
            <a:ext cx="793115" cy="771525"/>
          </a:xfrm>
          <a:prstGeom prst="ellipse">
            <a:avLst/>
          </a:prstGeom>
          <a:gradFill>
            <a:gsLst>
              <a:gs pos="69000">
                <a:schemeClr val="accent4">
                  <a:lumMod val="60000"/>
                  <a:lumOff val="40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5765165" y="5012055"/>
            <a:ext cx="6089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</a:p>
        </p:txBody>
      </p:sp>
    </p:spTree>
  </p:cSld>
  <p:clrMapOvr>
    <a:masterClrMapping/>
  </p:clrMapOvr>
  <p:transition spd="slow">
    <p:randomBar dir="vert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3805555" y="3299460"/>
            <a:ext cx="8069580" cy="299910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0" y="762000"/>
            <a:ext cx="1533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openGauss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699260" y="685800"/>
            <a:ext cx="52012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sz="2800" b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外连接查询</a:t>
            </a:r>
            <a:endParaRPr lang="zh-CN" sz="28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1420" y="1434465"/>
            <a:ext cx="2276475" cy="466725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805555" y="1313815"/>
            <a:ext cx="8091170" cy="47999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1400">
                <a:latin typeface="Consolas" panose="020B0609020204030204" charset="0"/>
                <a:ea typeface="微软雅黑" panose="020B0503020204020204" pitchFamily="34" charset="-122"/>
                <a:cs typeface="Consolas" panose="020B0609020204030204" charset="0"/>
              </a:rPr>
              <a:t>    </a:t>
            </a:r>
            <a:r>
              <a:rPr lang="zh-CN" altLang="en-US" sz="1400">
                <a:latin typeface="Consolas" panose="020B0609020204030204" charset="0"/>
                <a:ea typeface="微软雅黑" panose="020B0503020204020204" pitchFamily="34" charset="-122"/>
                <a:cs typeface="Consolas" panose="020B0609020204030204" charset="0"/>
              </a:rPr>
              <a:t>外连接分为左外连接(LEFT OUTER JOIN)、右外连接(RIGHT OUTER JOIN)、全外连接(FULL OUTER JOIN)三种。</a:t>
            </a:r>
          </a:p>
          <a:p>
            <a:r>
              <a:rPr lang="zh-CN" altLang="en-US" sz="1400">
                <a:latin typeface="Consolas" panose="020B0609020204030204" charset="0"/>
                <a:ea typeface="微软雅黑" panose="020B0503020204020204" pitchFamily="34" charset="-122"/>
                <a:cs typeface="Consolas" panose="020B0609020204030204" charset="0"/>
              </a:rPr>
              <a:t>    外连接常用来查出在一个表中,外连接不只列出与条件相匹配的行,而且还列出左表(左外连接时)、右表(右外连接时)、两个表(全外连接时)所有符合搜索条件的数据行。</a:t>
            </a:r>
          </a:p>
          <a:p>
            <a:r>
              <a:rPr lang="zh-CN" altLang="en-US" sz="1400">
                <a:latin typeface="Consolas" panose="020B0609020204030204" charset="0"/>
                <a:ea typeface="微软雅黑" panose="020B0503020204020204" pitchFamily="34" charset="-122"/>
                <a:cs typeface="Consolas" panose="020B0609020204030204" charset="0"/>
              </a:rPr>
              <a:t>    外连接分为左外连接(LEFT OUTER JOIN)、右外连接(RIGHT OUTER JOIN)、全外连接(FULL OUTER JOIN)三种。外连接常用来查出在一个表中,外连接不只列出与条件相匹配的行,而且还列出左表(左外连接时)、右表(右外连接时)、两个表(全外连接时)所有符合搜索条件的数据行。</a:t>
            </a:r>
          </a:p>
          <a:p>
            <a:endParaRPr lang="zh-CN" altLang="en-US" sz="1400">
              <a:latin typeface="Consolas" panose="020B0609020204030204" charset="0"/>
              <a:ea typeface="微软雅黑" panose="020B0503020204020204" pitchFamily="34" charset="-122"/>
              <a:cs typeface="Consolas" panose="020B0609020204030204" charset="0"/>
            </a:endParaRPr>
          </a:p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 sz="1600" b="1">
                <a:latin typeface="Consolas" panose="020B0609020204030204" charset="0"/>
                <a:ea typeface="微软雅黑" panose="020B0503020204020204" pitchFamily="34" charset="-122"/>
                <a:cs typeface="Consolas" panose="020B0609020204030204" charset="0"/>
                <a:sym typeface="+mn-ea"/>
              </a:rPr>
              <a:t>SQL1999语法</a:t>
            </a:r>
          </a:p>
          <a:p>
            <a:pPr marL="285750" indent="-285750"/>
            <a:r>
              <a:rPr lang="zh-CN" altLang="en-US" sz="1400" b="1">
                <a:latin typeface="Consolas" panose="020B0609020204030204" charset="0"/>
                <a:ea typeface="微软雅黑" panose="020B0503020204020204" pitchFamily="34" charset="-122"/>
                <a:cs typeface="Consolas" panose="020B0609020204030204" charset="0"/>
                <a:sym typeface="+mn-ea"/>
              </a:rPr>
              <a:t>右外连接语法：</a:t>
            </a:r>
          </a:p>
          <a:p>
            <a:r>
              <a:rPr lang="zh-CN" altLang="en-US" sz="1200">
                <a:latin typeface="Consolas" panose="020B0609020204030204" charset="0"/>
                <a:ea typeface="微软雅黑" panose="020B0503020204020204" pitchFamily="34" charset="-122"/>
                <a:cs typeface="Consolas" panose="020B0609020204030204" charset="0"/>
                <a:sym typeface="+mn-ea"/>
              </a:rPr>
              <a:t>SELECT  table1.column , table2.column</a:t>
            </a:r>
            <a:endParaRPr lang="zh-CN" altLang="en-US" sz="1200">
              <a:latin typeface="Consolas" panose="020B0609020204030204" charset="0"/>
              <a:ea typeface="微软雅黑" panose="020B0503020204020204" pitchFamily="34" charset="-122"/>
              <a:cs typeface="Consolas" panose="020B0609020204030204" charset="0"/>
            </a:endParaRPr>
          </a:p>
          <a:p>
            <a:r>
              <a:rPr lang="zh-CN" altLang="en-US" sz="1200">
                <a:latin typeface="Consolas" panose="020B0609020204030204" charset="0"/>
                <a:ea typeface="微软雅黑" panose="020B0503020204020204" pitchFamily="34" charset="-122"/>
                <a:cs typeface="Consolas" panose="020B0609020204030204" charset="0"/>
                <a:sym typeface="+mn-ea"/>
              </a:rPr>
              <a:t>FROM    table1 </a:t>
            </a:r>
            <a:r>
              <a:rPr lang="zh-CN" altLang="en-US" sz="1200" b="1">
                <a:latin typeface="Consolas" panose="020B0609020204030204" charset="0"/>
                <a:ea typeface="微软雅黑" panose="020B0503020204020204" pitchFamily="34" charset="-122"/>
                <a:cs typeface="Consolas" panose="020B0609020204030204" charset="0"/>
                <a:sym typeface="+mn-ea"/>
              </a:rPr>
              <a:t>right outer join</a:t>
            </a:r>
            <a:r>
              <a:rPr lang="zh-CN" altLang="en-US" sz="1200">
                <a:latin typeface="Consolas" panose="020B0609020204030204" charset="0"/>
                <a:ea typeface="微软雅黑" panose="020B0503020204020204" pitchFamily="34" charset="-122"/>
                <a:cs typeface="Consolas" panose="020B0609020204030204" charset="0"/>
                <a:sym typeface="+mn-ea"/>
              </a:rPr>
              <a:t> table2</a:t>
            </a:r>
            <a:endParaRPr lang="zh-CN" altLang="en-US" sz="1200">
              <a:latin typeface="Consolas" panose="020B0609020204030204" charset="0"/>
              <a:ea typeface="微软雅黑" panose="020B0503020204020204" pitchFamily="34" charset="-122"/>
              <a:cs typeface="Consolas" panose="020B0609020204030204" charset="0"/>
            </a:endParaRPr>
          </a:p>
          <a:p>
            <a:r>
              <a:rPr lang="zh-CN" altLang="en-US" sz="1200">
                <a:latin typeface="Consolas" panose="020B0609020204030204" charset="0"/>
                <a:ea typeface="微软雅黑" panose="020B0503020204020204" pitchFamily="34" charset="-122"/>
                <a:cs typeface="Consolas" panose="020B0609020204030204" charset="0"/>
                <a:sym typeface="+mn-ea"/>
              </a:rPr>
              <a:t>on   (table1.column = table2.column);</a:t>
            </a:r>
            <a:endParaRPr lang="zh-CN" altLang="en-US" sz="1200">
              <a:latin typeface="Consolas" panose="020B0609020204030204" charset="0"/>
              <a:ea typeface="微软雅黑" panose="020B0503020204020204" pitchFamily="34" charset="-122"/>
              <a:cs typeface="Consolas" panose="020B0609020204030204" charset="0"/>
            </a:endParaRPr>
          </a:p>
          <a:p>
            <a:endParaRPr lang="zh-CN" altLang="en-US" sz="1400">
              <a:latin typeface="Consolas" panose="020B0609020204030204" charset="0"/>
              <a:ea typeface="微软雅黑" panose="020B0503020204020204" pitchFamily="34" charset="-122"/>
              <a:cs typeface="Consolas" panose="020B0609020204030204" charset="0"/>
            </a:endParaRPr>
          </a:p>
          <a:p>
            <a:r>
              <a:rPr lang="zh-CN" altLang="en-US" sz="1400" b="1">
                <a:latin typeface="Consolas" panose="020B0609020204030204" charset="0"/>
                <a:ea typeface="微软雅黑" panose="020B0503020204020204" pitchFamily="34" charset="-122"/>
                <a:cs typeface="Consolas" panose="020B0609020204030204" charset="0"/>
                <a:sym typeface="+mn-ea"/>
              </a:rPr>
              <a:t>左外连接语法：</a:t>
            </a:r>
            <a:endParaRPr lang="zh-CN" altLang="en-US" sz="1400" b="1">
              <a:latin typeface="Consolas" panose="020B0609020204030204" charset="0"/>
              <a:ea typeface="微软雅黑" panose="020B0503020204020204" pitchFamily="34" charset="-122"/>
              <a:cs typeface="Consolas" panose="020B0609020204030204" charset="0"/>
            </a:endParaRPr>
          </a:p>
          <a:p>
            <a:r>
              <a:rPr lang="zh-CN" altLang="en-US" sz="1200">
                <a:latin typeface="Consolas" panose="020B0609020204030204" charset="0"/>
                <a:ea typeface="微软雅黑" panose="020B0503020204020204" pitchFamily="34" charset="-122"/>
                <a:cs typeface="Consolas" panose="020B0609020204030204" charset="0"/>
                <a:sym typeface="+mn-ea"/>
              </a:rPr>
              <a:t>SELECT table1.column , table2.column</a:t>
            </a:r>
            <a:endParaRPr lang="zh-CN" altLang="en-US" sz="1200">
              <a:latin typeface="Consolas" panose="020B0609020204030204" charset="0"/>
              <a:ea typeface="微软雅黑" panose="020B0503020204020204" pitchFamily="34" charset="-122"/>
              <a:cs typeface="Consolas" panose="020B0609020204030204" charset="0"/>
            </a:endParaRPr>
          </a:p>
          <a:p>
            <a:r>
              <a:rPr lang="zh-CN" altLang="en-US" sz="1200">
                <a:latin typeface="Consolas" panose="020B0609020204030204" charset="0"/>
                <a:ea typeface="微软雅黑" panose="020B0503020204020204" pitchFamily="34" charset="-122"/>
                <a:cs typeface="Consolas" panose="020B0609020204030204" charset="0"/>
                <a:sym typeface="+mn-ea"/>
              </a:rPr>
              <a:t>FROM   table1 </a:t>
            </a:r>
            <a:r>
              <a:rPr lang="en-US" altLang="zh-CN" sz="1200" b="1">
                <a:latin typeface="Consolas" panose="020B0609020204030204" charset="0"/>
                <a:ea typeface="微软雅黑" panose="020B0503020204020204" pitchFamily="34" charset="-122"/>
                <a:cs typeface="Consolas" panose="020B0609020204030204" charset="0"/>
                <a:sym typeface="+mn-ea"/>
              </a:rPr>
              <a:t>left </a:t>
            </a:r>
            <a:r>
              <a:rPr lang="zh-CN" altLang="en-US" sz="1200" b="1">
                <a:latin typeface="Consolas" panose="020B0609020204030204" charset="0"/>
                <a:ea typeface="微软雅黑" panose="020B0503020204020204" pitchFamily="34" charset="-122"/>
                <a:cs typeface="Consolas" panose="020B0609020204030204" charset="0"/>
                <a:sym typeface="+mn-ea"/>
              </a:rPr>
              <a:t>outer join</a:t>
            </a:r>
            <a:r>
              <a:rPr lang="zh-CN" altLang="en-US" sz="1200">
                <a:latin typeface="Consolas" panose="020B0609020204030204" charset="0"/>
                <a:ea typeface="微软雅黑" panose="020B0503020204020204" pitchFamily="34" charset="-122"/>
                <a:cs typeface="Consolas" panose="020B0609020204030204" charset="0"/>
                <a:sym typeface="+mn-ea"/>
              </a:rPr>
              <a:t> table2</a:t>
            </a:r>
            <a:endParaRPr lang="zh-CN" altLang="en-US" sz="1200">
              <a:latin typeface="Consolas" panose="020B0609020204030204" charset="0"/>
              <a:ea typeface="微软雅黑" panose="020B0503020204020204" pitchFamily="34" charset="-122"/>
              <a:cs typeface="Consolas" panose="020B0609020204030204" charset="0"/>
            </a:endParaRPr>
          </a:p>
          <a:p>
            <a:r>
              <a:rPr lang="zh-CN" altLang="en-US" sz="1200">
                <a:latin typeface="Consolas" panose="020B0609020204030204" charset="0"/>
                <a:ea typeface="微软雅黑" panose="020B0503020204020204" pitchFamily="34" charset="-122"/>
                <a:cs typeface="Consolas" panose="020B0609020204030204" charset="0"/>
                <a:sym typeface="+mn-ea"/>
              </a:rPr>
              <a:t>on   (table1.column = table2.column);</a:t>
            </a:r>
            <a:endParaRPr lang="zh-CN" altLang="en-US" sz="1200">
              <a:latin typeface="Consolas" panose="020B0609020204030204" charset="0"/>
              <a:ea typeface="微软雅黑" panose="020B0503020204020204" pitchFamily="34" charset="-122"/>
              <a:cs typeface="Consolas" panose="020B0609020204030204" charset="0"/>
            </a:endParaRPr>
          </a:p>
          <a:p>
            <a:endParaRPr lang="zh-CN" altLang="en-US" sz="1400">
              <a:latin typeface="Consolas" panose="020B0609020204030204" charset="0"/>
              <a:ea typeface="微软雅黑" panose="020B0503020204020204" pitchFamily="34" charset="-122"/>
              <a:cs typeface="Consolas" panose="020B0609020204030204" charset="0"/>
            </a:endParaRPr>
          </a:p>
          <a:p>
            <a:r>
              <a:rPr lang="zh-CN" altLang="en-US" sz="1400" b="1">
                <a:latin typeface="Consolas" panose="020B0609020204030204" charset="0"/>
                <a:ea typeface="微软雅黑" panose="020B0503020204020204" pitchFamily="34" charset="-122"/>
                <a:cs typeface="Consolas" panose="020B0609020204030204" charset="0"/>
                <a:sym typeface="+mn-ea"/>
              </a:rPr>
              <a:t>全外连接语法：</a:t>
            </a:r>
            <a:endParaRPr lang="zh-CN" altLang="en-US" sz="1400" b="1">
              <a:latin typeface="Consolas" panose="020B0609020204030204" charset="0"/>
              <a:ea typeface="微软雅黑" panose="020B0503020204020204" pitchFamily="34" charset="-122"/>
              <a:cs typeface="Consolas" panose="020B0609020204030204" charset="0"/>
            </a:endParaRPr>
          </a:p>
          <a:p>
            <a:r>
              <a:rPr lang="zh-CN" altLang="en-US" sz="1200">
                <a:latin typeface="Consolas" panose="020B0609020204030204" charset="0"/>
                <a:ea typeface="微软雅黑" panose="020B0503020204020204" pitchFamily="34" charset="-122"/>
                <a:cs typeface="Consolas" panose="020B0609020204030204" charset="0"/>
                <a:sym typeface="+mn-ea"/>
              </a:rPr>
              <a:t>SELECT table1.column , table2.column</a:t>
            </a:r>
            <a:endParaRPr lang="zh-CN" altLang="en-US" sz="1200">
              <a:latin typeface="Consolas" panose="020B0609020204030204" charset="0"/>
              <a:ea typeface="微软雅黑" panose="020B0503020204020204" pitchFamily="34" charset="-122"/>
              <a:cs typeface="Consolas" panose="020B0609020204030204" charset="0"/>
            </a:endParaRPr>
          </a:p>
          <a:p>
            <a:r>
              <a:rPr lang="zh-CN" altLang="en-US" sz="1200">
                <a:latin typeface="Consolas" panose="020B0609020204030204" charset="0"/>
                <a:ea typeface="微软雅黑" panose="020B0503020204020204" pitchFamily="34" charset="-122"/>
                <a:cs typeface="Consolas" panose="020B0609020204030204" charset="0"/>
                <a:sym typeface="+mn-ea"/>
              </a:rPr>
              <a:t>FROM   table1 </a:t>
            </a:r>
            <a:r>
              <a:rPr lang="zh-CN" altLang="en-US" sz="1200" b="1">
                <a:latin typeface="Consolas" panose="020B0609020204030204" charset="0"/>
                <a:ea typeface="微软雅黑" panose="020B0503020204020204" pitchFamily="34" charset="-122"/>
                <a:cs typeface="Consolas" panose="020B0609020204030204" charset="0"/>
                <a:sym typeface="+mn-ea"/>
              </a:rPr>
              <a:t>full outer join</a:t>
            </a:r>
            <a:r>
              <a:rPr lang="zh-CN" altLang="en-US" sz="1200">
                <a:latin typeface="Consolas" panose="020B0609020204030204" charset="0"/>
                <a:ea typeface="微软雅黑" panose="020B0503020204020204" pitchFamily="34" charset="-122"/>
                <a:cs typeface="Consolas" panose="020B0609020204030204" charset="0"/>
                <a:sym typeface="+mn-ea"/>
              </a:rPr>
              <a:t> table2</a:t>
            </a:r>
            <a:endParaRPr lang="zh-CN" altLang="en-US" sz="1200">
              <a:latin typeface="Consolas" panose="020B0609020204030204" charset="0"/>
              <a:ea typeface="微软雅黑" panose="020B0503020204020204" pitchFamily="34" charset="-122"/>
              <a:cs typeface="Consolas" panose="020B0609020204030204" charset="0"/>
            </a:endParaRPr>
          </a:p>
          <a:p>
            <a:r>
              <a:rPr lang="zh-CN" altLang="en-US" sz="1200">
                <a:latin typeface="Consolas" panose="020B0609020204030204" charset="0"/>
                <a:ea typeface="微软雅黑" panose="020B0503020204020204" pitchFamily="34" charset="-122"/>
                <a:cs typeface="Consolas" panose="020B0609020204030204" charset="0"/>
                <a:sym typeface="+mn-ea"/>
              </a:rPr>
              <a:t>on   (table1.column = table2.column);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7921625" y="3299460"/>
            <a:ext cx="3953510" cy="184531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square" rtlCol="0" anchor="t">
            <a:spAutoFit/>
          </a:bodyPr>
          <a:lstStyle/>
          <a:p>
            <a:pPr marL="285750" indent="-285750"/>
            <a:r>
              <a:rPr lang="zh-CN" altLang="en-US" sz="1400" b="1">
                <a:latin typeface="Consolas" panose="020B0609020204030204" charset="0"/>
                <a:ea typeface="微软雅黑" panose="020B0503020204020204" pitchFamily="34" charset="-122"/>
                <a:cs typeface="Consolas" panose="020B0609020204030204" charset="0"/>
                <a:sym typeface="+mn-ea"/>
              </a:rPr>
              <a:t>右外连接语法</a:t>
            </a:r>
            <a:r>
              <a:rPr lang="en-US" altLang="zh-CN" sz="1400" b="1">
                <a:latin typeface="Consolas" panose="020B0609020204030204" charset="0"/>
                <a:ea typeface="微软雅黑" panose="020B0503020204020204" pitchFamily="34" charset="-122"/>
                <a:cs typeface="Consolas" panose="020B0609020204030204" charset="0"/>
                <a:sym typeface="+mn-ea"/>
              </a:rPr>
              <a:t>2</a:t>
            </a:r>
            <a:r>
              <a:rPr lang="zh-CN" altLang="en-US" sz="1400" b="1">
                <a:latin typeface="Consolas" panose="020B0609020204030204" charset="0"/>
                <a:ea typeface="微软雅黑" panose="020B0503020204020204" pitchFamily="34" charset="-122"/>
                <a:cs typeface="Consolas" panose="020B0609020204030204" charset="0"/>
                <a:sym typeface="+mn-ea"/>
              </a:rPr>
              <a:t>：</a:t>
            </a:r>
          </a:p>
          <a:p>
            <a:r>
              <a:rPr lang="zh-CN" altLang="en-US" sz="1200">
                <a:latin typeface="Consolas" panose="020B0609020204030204" charset="0"/>
                <a:ea typeface="微软雅黑" panose="020B0503020204020204" pitchFamily="34" charset="-122"/>
                <a:cs typeface="Consolas" panose="020B0609020204030204" charset="0"/>
                <a:sym typeface="+mn-ea"/>
              </a:rPr>
              <a:t>SELECT table1.column , table2.column</a:t>
            </a:r>
            <a:endParaRPr lang="zh-CN" altLang="en-US" sz="1200">
              <a:latin typeface="Consolas" panose="020B0609020204030204" charset="0"/>
              <a:ea typeface="微软雅黑" panose="020B0503020204020204" pitchFamily="34" charset="-122"/>
              <a:cs typeface="Consolas" panose="020B0609020204030204" charset="0"/>
            </a:endParaRPr>
          </a:p>
          <a:p>
            <a:r>
              <a:rPr lang="zh-CN" altLang="en-US" sz="1200">
                <a:latin typeface="Consolas" panose="020B0609020204030204" charset="0"/>
                <a:ea typeface="微软雅黑" panose="020B0503020204020204" pitchFamily="34" charset="-122"/>
                <a:cs typeface="Consolas" panose="020B0609020204030204" charset="0"/>
                <a:sym typeface="+mn-ea"/>
              </a:rPr>
              <a:t>FROM   table1,table2</a:t>
            </a:r>
            <a:endParaRPr lang="zh-CN" altLang="en-US" sz="1200">
              <a:latin typeface="Consolas" panose="020B0609020204030204" charset="0"/>
              <a:ea typeface="微软雅黑" panose="020B0503020204020204" pitchFamily="34" charset="-122"/>
              <a:cs typeface="Consolas" panose="020B0609020204030204" charset="0"/>
            </a:endParaRPr>
          </a:p>
          <a:p>
            <a:r>
              <a:rPr lang="zh-CN" altLang="en-US" sz="1200">
                <a:latin typeface="Consolas" panose="020B0609020204030204" charset="0"/>
                <a:ea typeface="微软雅黑" panose="020B0503020204020204" pitchFamily="34" charset="-122"/>
                <a:cs typeface="Consolas" panose="020B0609020204030204" charset="0"/>
                <a:sym typeface="+mn-ea"/>
              </a:rPr>
              <a:t>WHERE  table1.column</a:t>
            </a:r>
            <a:r>
              <a:rPr lang="zh-CN" altLang="en-US" sz="1200" b="1">
                <a:latin typeface="Consolas" panose="020B0609020204030204" charset="0"/>
                <a:ea typeface="微软雅黑" panose="020B0503020204020204" pitchFamily="34" charset="-122"/>
                <a:cs typeface="Consolas" panose="020B0609020204030204" charset="0"/>
                <a:sym typeface="+mn-ea"/>
              </a:rPr>
              <a:t>(+)</a:t>
            </a:r>
            <a:r>
              <a:rPr lang="zh-CN" altLang="en-US" sz="1200">
                <a:latin typeface="Consolas" panose="020B0609020204030204" charset="0"/>
                <a:ea typeface="微软雅黑" panose="020B0503020204020204" pitchFamily="34" charset="-122"/>
                <a:cs typeface="Consolas" panose="020B0609020204030204" charset="0"/>
                <a:sym typeface="+mn-ea"/>
              </a:rPr>
              <a:t>=table2.column;</a:t>
            </a:r>
          </a:p>
          <a:p>
            <a:endParaRPr lang="zh-CN" altLang="en-US" sz="1400">
              <a:latin typeface="Consolas" panose="020B0609020204030204" charset="0"/>
              <a:ea typeface="微软雅黑" panose="020B0503020204020204" pitchFamily="34" charset="-122"/>
              <a:cs typeface="Consolas" panose="020B0609020204030204" charset="0"/>
            </a:endParaRPr>
          </a:p>
          <a:p>
            <a:r>
              <a:rPr lang="zh-CN" altLang="en-US" sz="1400" b="1">
                <a:latin typeface="Consolas" panose="020B0609020204030204" charset="0"/>
                <a:ea typeface="微软雅黑" panose="020B0503020204020204" pitchFamily="34" charset="-122"/>
                <a:cs typeface="Consolas" panose="020B0609020204030204" charset="0"/>
              </a:rPr>
              <a:t>左外连接语法</a:t>
            </a:r>
            <a:r>
              <a:rPr lang="en-US" altLang="zh-CN" sz="1400" b="1">
                <a:latin typeface="Consolas" panose="020B0609020204030204" charset="0"/>
                <a:ea typeface="微软雅黑" panose="020B0503020204020204" pitchFamily="34" charset="-122"/>
                <a:cs typeface="Consolas" panose="020B0609020204030204" charset="0"/>
              </a:rPr>
              <a:t>2</a:t>
            </a:r>
            <a:r>
              <a:rPr lang="zh-CN" altLang="en-US" sz="1400" b="1">
                <a:latin typeface="Consolas" panose="020B0609020204030204" charset="0"/>
                <a:ea typeface="微软雅黑" panose="020B0503020204020204" pitchFamily="34" charset="-122"/>
                <a:cs typeface="Consolas" panose="020B0609020204030204" charset="0"/>
              </a:rPr>
              <a:t>：</a:t>
            </a:r>
          </a:p>
          <a:p>
            <a:r>
              <a:rPr lang="zh-CN" altLang="en-US" sz="1200">
                <a:latin typeface="Consolas" panose="020B0609020204030204" charset="0"/>
                <a:ea typeface="微软雅黑" panose="020B0503020204020204" pitchFamily="34" charset="-122"/>
                <a:cs typeface="Consolas" panose="020B0609020204030204" charset="0"/>
                <a:sym typeface="+mn-ea"/>
              </a:rPr>
              <a:t>SELECT table1.column , table2.column</a:t>
            </a:r>
            <a:endParaRPr lang="zh-CN" altLang="en-US" sz="1200">
              <a:latin typeface="Consolas" panose="020B0609020204030204" charset="0"/>
              <a:ea typeface="微软雅黑" panose="020B0503020204020204" pitchFamily="34" charset="-122"/>
              <a:cs typeface="Consolas" panose="020B0609020204030204" charset="0"/>
            </a:endParaRPr>
          </a:p>
          <a:p>
            <a:r>
              <a:rPr lang="zh-CN" altLang="en-US" sz="1200">
                <a:latin typeface="Consolas" panose="020B0609020204030204" charset="0"/>
                <a:ea typeface="微软雅黑" panose="020B0503020204020204" pitchFamily="34" charset="-122"/>
                <a:cs typeface="Consolas" panose="020B0609020204030204" charset="0"/>
                <a:sym typeface="+mn-ea"/>
              </a:rPr>
              <a:t>FROM   table1,table2</a:t>
            </a:r>
            <a:endParaRPr lang="zh-CN" altLang="en-US" sz="1200">
              <a:latin typeface="Consolas" panose="020B0609020204030204" charset="0"/>
              <a:ea typeface="微软雅黑" panose="020B0503020204020204" pitchFamily="34" charset="-122"/>
              <a:cs typeface="Consolas" panose="020B0609020204030204" charset="0"/>
            </a:endParaRPr>
          </a:p>
          <a:p>
            <a:r>
              <a:rPr lang="zh-CN" altLang="en-US" sz="1200">
                <a:latin typeface="Consolas" panose="020B0609020204030204" charset="0"/>
                <a:ea typeface="微软雅黑" panose="020B0503020204020204" pitchFamily="34" charset="-122"/>
                <a:cs typeface="Consolas" panose="020B0609020204030204" charset="0"/>
                <a:sym typeface="+mn-ea"/>
              </a:rPr>
              <a:t>WHERE  table1.column = table2.column</a:t>
            </a:r>
            <a:r>
              <a:rPr lang="zh-CN" altLang="en-US" sz="1200" b="1">
                <a:latin typeface="Consolas" panose="020B0609020204030204" charset="0"/>
                <a:ea typeface="微软雅黑" panose="020B0503020204020204" pitchFamily="34" charset="-122"/>
                <a:cs typeface="Consolas" panose="020B0609020204030204" charset="0"/>
                <a:sym typeface="+mn-ea"/>
              </a:rPr>
              <a:t>(+)</a:t>
            </a:r>
            <a:r>
              <a:rPr lang="zh-CN" altLang="en-US" sz="1200">
                <a:latin typeface="Consolas" panose="020B0609020204030204" charset="0"/>
                <a:ea typeface="微软雅黑" panose="020B0503020204020204" pitchFamily="34" charset="-122"/>
                <a:cs typeface="Consolas" panose="020B0609020204030204" charset="0"/>
                <a:sym typeface="+mn-ea"/>
              </a:rPr>
              <a:t>;</a:t>
            </a:r>
          </a:p>
        </p:txBody>
      </p:sp>
    </p:spTree>
  </p:cSld>
  <p:clrMapOvr>
    <a:masterClrMapping/>
  </p:clrMapOvr>
  <p:transition spd="slow">
    <p:cover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21"/>
          <p:cNvSpPr txBox="1"/>
          <p:nvPr/>
        </p:nvSpPr>
        <p:spPr>
          <a:xfrm>
            <a:off x="0" y="762000"/>
            <a:ext cx="1533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openGauss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699260" y="685800"/>
            <a:ext cx="411861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sz="2800" b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外连接查询</a:t>
            </a:r>
            <a:r>
              <a:rPr lang="en-US" altLang="zh-CN" sz="2800" b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(</a:t>
            </a:r>
            <a:r>
              <a:rPr lang="zh-CN" sz="2800" b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全外连接</a:t>
            </a:r>
            <a:r>
              <a:rPr lang="en-US" altLang="zh-CN" sz="2800" b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)</a:t>
            </a:r>
            <a:endParaRPr lang="en-US" altLang="zh-CN" sz="28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424305" y="1766570"/>
            <a:ext cx="1532255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171450" indent="-171450">
              <a:buFont typeface="Wingdings" panose="05000000000000000000" charset="0"/>
              <a:buChar char="Ø"/>
            </a:pPr>
            <a:r>
              <a:rPr lang="zh-CN" altLang="en-US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测试表</a:t>
            </a:r>
            <a:r>
              <a:rPr lang="en-US" altLang="zh-CN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emp1</a:t>
            </a:r>
            <a:endParaRPr lang="en-US" altLang="zh-CN" sz="1400" b="1"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4305" y="2042160"/>
            <a:ext cx="5238750" cy="138239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6770370" y="1766570"/>
            <a:ext cx="159258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171450" indent="-171450">
              <a:buFont typeface="Wingdings" panose="05000000000000000000" charset="0"/>
              <a:buChar char="Ø"/>
            </a:pPr>
            <a:r>
              <a:rPr lang="zh-CN" altLang="en-US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测试表</a:t>
            </a:r>
            <a:r>
              <a:rPr lang="en-US" altLang="zh-CN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dept1</a:t>
            </a:r>
            <a:endParaRPr lang="en-US" altLang="zh-CN" sz="1400" b="1">
              <a:latin typeface="微软雅黑" panose="020B0503020204020204" pitchFamily="34" charset="-122"/>
              <a:ea typeface="微软雅黑" panose="020B0503020204020204" pitchFamily="34" charset="-122"/>
              <a:cs typeface="Consolas" panose="020B0609020204030204" charset="0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0370" y="2218055"/>
            <a:ext cx="2860040" cy="103060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424305" y="3672205"/>
            <a:ext cx="171958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 sz="1600" b="1">
                <a:latin typeface="Consolas" panose="020B0609020204030204" charset="0"/>
                <a:ea typeface="微软雅黑" panose="020B0503020204020204" pitchFamily="34" charset="-122"/>
                <a:cs typeface="Consolas" panose="020B0609020204030204" charset="0"/>
              </a:rPr>
              <a:t>全外连接查询</a:t>
            </a:r>
            <a:endParaRPr lang="zh-CN" altLang="en-US" sz="1400">
              <a:latin typeface="Consolas" panose="020B0609020204030204" charset="0"/>
              <a:ea typeface="微软雅黑" panose="020B0503020204020204" pitchFamily="34" charset="-122"/>
              <a:cs typeface="Consolas" panose="020B0609020204030204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5290" y="4077335"/>
            <a:ext cx="6280785" cy="2226945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21"/>
          <p:cNvSpPr txBox="1"/>
          <p:nvPr/>
        </p:nvSpPr>
        <p:spPr>
          <a:xfrm>
            <a:off x="0" y="762000"/>
            <a:ext cx="1533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openGauss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699260" y="685800"/>
            <a:ext cx="46259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sz="2800" b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外连接查询</a:t>
            </a:r>
            <a:r>
              <a:rPr lang="en-US" altLang="zh-CN" sz="2800" b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(</a:t>
            </a:r>
            <a:r>
              <a:rPr lang="zh-CN" sz="2800" b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左外</a:t>
            </a:r>
            <a:r>
              <a:rPr lang="en-US" altLang="zh-CN" sz="2800" b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|</a:t>
            </a:r>
            <a:r>
              <a:rPr lang="zh-CN" altLang="en-US" sz="2800" b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右外</a:t>
            </a:r>
            <a:r>
              <a:rPr lang="zh-CN" sz="2800" b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连接</a:t>
            </a:r>
            <a:r>
              <a:rPr lang="en-US" altLang="zh-CN" sz="2800" b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)</a:t>
            </a:r>
            <a:endParaRPr lang="en-US" altLang="zh-CN" sz="28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292225" y="1395095"/>
            <a:ext cx="158369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 sz="1400" b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左外连接查询</a:t>
            </a:r>
            <a:endParaRPr lang="zh-CN" altLang="en-US" sz="1400">
              <a:latin typeface="Consolas" panose="020B0609020204030204" charset="0"/>
              <a:cs typeface="Consolas" panose="020B0609020204030204" charset="0"/>
              <a:sym typeface="+mn-ea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rcRect r="21477"/>
          <a:stretch>
            <a:fillRect/>
          </a:stretch>
        </p:blipFill>
        <p:spPr>
          <a:xfrm>
            <a:off x="1507490" y="1740535"/>
            <a:ext cx="4649470" cy="195453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6240" y="1701800"/>
            <a:ext cx="4671695" cy="1954530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1335405" y="3898265"/>
            <a:ext cx="1847215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 sz="1400" b="1">
                <a:latin typeface="Consolas" panose="020B0609020204030204" charset="0"/>
                <a:ea typeface="微软雅黑" panose="020B0503020204020204" pitchFamily="34" charset="-122"/>
                <a:cs typeface="Consolas" panose="020B0609020204030204" charset="0"/>
              </a:rPr>
              <a:t>右外连接查询</a:t>
            </a: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3525" y="4235450"/>
            <a:ext cx="4624070" cy="167259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6240" y="4235450"/>
            <a:ext cx="4671695" cy="1673225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21"/>
          <p:cNvSpPr txBox="1"/>
          <p:nvPr/>
        </p:nvSpPr>
        <p:spPr>
          <a:xfrm>
            <a:off x="0" y="762000"/>
            <a:ext cx="1533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openGauss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699260" y="685800"/>
            <a:ext cx="516826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sz="2800" b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自连接查询和多表关联查询</a:t>
            </a:r>
            <a:endParaRPr lang="zh-CN" sz="28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455420" y="1729105"/>
            <a:ext cx="3181985" cy="5530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 sz="1600" b="1">
                <a:latin typeface="Consolas" panose="020B0609020204030204" charset="0"/>
                <a:ea typeface="微软雅黑" panose="020B0503020204020204" pitchFamily="34" charset="-122"/>
                <a:cs typeface="Consolas" panose="020B0609020204030204" charset="0"/>
              </a:rPr>
              <a:t>自连接查询</a:t>
            </a:r>
          </a:p>
          <a:p>
            <a:pPr indent="0">
              <a:buFont typeface="Wingdings" panose="05000000000000000000" charset="0"/>
              <a:buNone/>
            </a:pPr>
            <a:r>
              <a:rPr lang="zh-CN" altLang="en-US" sz="1400">
                <a:latin typeface="Consolas" panose="020B0609020204030204" charset="0"/>
                <a:ea typeface="微软雅黑" panose="020B0503020204020204" pitchFamily="34" charset="-122"/>
                <a:cs typeface="Consolas" panose="020B0609020204030204" charset="0"/>
              </a:rPr>
              <a:t>-- 查询员工姓名以及其经理姓名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7053580" y="1729105"/>
            <a:ext cx="3721735" cy="5530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 sz="1600" b="1">
                <a:latin typeface="Consolas" panose="020B0609020204030204" charset="0"/>
                <a:ea typeface="微软雅黑" panose="020B0503020204020204" pitchFamily="34" charset="-122"/>
                <a:cs typeface="Consolas" panose="020B0609020204030204" charset="0"/>
              </a:rPr>
              <a:t>多表关联查询</a:t>
            </a:r>
          </a:p>
          <a:p>
            <a:pPr indent="0">
              <a:buFont typeface="Wingdings" panose="05000000000000000000" charset="0"/>
              <a:buNone/>
            </a:pPr>
            <a:r>
              <a:rPr lang="zh-CN" altLang="en-US" sz="1400">
                <a:latin typeface="Consolas" panose="020B0609020204030204" charset="0"/>
                <a:ea typeface="微软雅黑" panose="020B0503020204020204" pitchFamily="34" charset="-122"/>
                <a:cs typeface="Consolas" panose="020B0609020204030204" charset="0"/>
              </a:rPr>
              <a:t>-- 查询员工的姓名、部门名称、工资等级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5420" y="2334260"/>
            <a:ext cx="5412105" cy="318198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3580" y="2334260"/>
            <a:ext cx="4535170" cy="3321050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1266226" y="4305846"/>
            <a:ext cx="5268595" cy="176466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0" y="762000"/>
            <a:ext cx="1533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openGauss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699260" y="685800"/>
            <a:ext cx="516826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sz="2800" b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子查询</a:t>
            </a:r>
            <a:endParaRPr lang="zh-CN" sz="28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724015" y="4488879"/>
            <a:ext cx="3970020" cy="1414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 sz="1600" b="1" dirty="0">
                <a:latin typeface="Consolas" panose="020B0609020204030204" charset="0"/>
                <a:ea typeface="微软雅黑" panose="020B0503020204020204" pitchFamily="34" charset="-122"/>
                <a:cs typeface="Consolas" panose="020B0609020204030204" charset="0"/>
              </a:rPr>
              <a:t>子查询使用建议：</a:t>
            </a:r>
          </a:p>
          <a:p>
            <a:pPr marL="285750" indent="-285750">
              <a:buFont typeface="Wingdings" panose="05000000000000000000" charset="0"/>
              <a:buChar char="ü"/>
            </a:pPr>
            <a:r>
              <a:rPr lang="zh-CN" altLang="en-US" sz="1400" dirty="0">
                <a:latin typeface="Consolas" panose="020B0609020204030204" charset="0"/>
                <a:ea typeface="微软雅黑" panose="020B0503020204020204" pitchFamily="34" charset="-122"/>
                <a:cs typeface="Consolas" panose="020B0609020204030204" charset="0"/>
              </a:rPr>
              <a:t>子查询通常包括在括号里面;</a:t>
            </a:r>
          </a:p>
          <a:p>
            <a:pPr marL="285750" indent="-285750">
              <a:buFont typeface="Wingdings" panose="05000000000000000000" charset="0"/>
              <a:buChar char="ü"/>
            </a:pPr>
            <a:r>
              <a:rPr lang="zh-CN" altLang="en-US" sz="1400" dirty="0">
                <a:latin typeface="Consolas" panose="020B0609020204030204" charset="0"/>
                <a:ea typeface="微软雅黑" panose="020B0503020204020204" pitchFamily="34" charset="-122"/>
                <a:cs typeface="Consolas" panose="020B0609020204030204" charset="0"/>
              </a:rPr>
              <a:t>子查询通常放在比较操作符的右边;</a:t>
            </a:r>
          </a:p>
          <a:p>
            <a:pPr marL="285750" indent="-285750">
              <a:buFont typeface="Wingdings" panose="05000000000000000000" charset="0"/>
              <a:buChar char="ü"/>
            </a:pPr>
            <a:r>
              <a:rPr lang="zh-CN" altLang="en-US" sz="1400" dirty="0">
                <a:latin typeface="Consolas" panose="020B0609020204030204" charset="0"/>
                <a:ea typeface="微软雅黑" panose="020B0503020204020204" pitchFamily="34" charset="-122"/>
                <a:cs typeface="Consolas" panose="020B0609020204030204" charset="0"/>
              </a:rPr>
              <a:t>子查询中不建议包含ORDER BY子句;</a:t>
            </a:r>
          </a:p>
          <a:p>
            <a:pPr marL="285750" indent="-285750">
              <a:buFont typeface="Wingdings" panose="05000000000000000000" charset="0"/>
              <a:buChar char="ü"/>
            </a:pPr>
            <a:r>
              <a:rPr lang="zh-CN" altLang="en-US" sz="1400" dirty="0">
                <a:latin typeface="Consolas" panose="020B0609020204030204" charset="0"/>
                <a:ea typeface="微软雅黑" panose="020B0503020204020204" pitchFamily="34" charset="-122"/>
                <a:cs typeface="Consolas" panose="020B0609020204030204" charset="0"/>
              </a:rPr>
              <a:t>对于单行的子查询使用单行的比较操作符;</a:t>
            </a:r>
          </a:p>
          <a:p>
            <a:pPr marL="285750" indent="-285750">
              <a:buFont typeface="Wingdings" panose="05000000000000000000" charset="0"/>
              <a:buChar char="ü"/>
            </a:pPr>
            <a:r>
              <a:rPr lang="zh-CN" altLang="en-US" sz="1400" dirty="0">
                <a:latin typeface="Consolas" panose="020B0609020204030204" charset="0"/>
                <a:ea typeface="微软雅黑" panose="020B0503020204020204" pitchFamily="34" charset="-122"/>
                <a:cs typeface="Consolas" panose="020B0609020204030204" charset="0"/>
              </a:rPr>
              <a:t>对于多行的子查询要使用多行的比较操作符。</a:t>
            </a: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3561" y="1295464"/>
            <a:ext cx="4482465" cy="217678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6724015" y="1368337"/>
            <a:ext cx="3970020" cy="20300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1400" b="1" dirty="0">
                <a:latin typeface="Consolas" panose="020B0609020204030204" charset="0"/>
                <a:ea typeface="微软雅黑" panose="020B0503020204020204" pitchFamily="34" charset="-122"/>
                <a:cs typeface="Consolas" panose="020B0609020204030204" charset="0"/>
              </a:rPr>
              <a:t>子查询基本语法：</a:t>
            </a:r>
          </a:p>
          <a:p>
            <a:r>
              <a:rPr lang="zh-CN" altLang="en-US" sz="1400" dirty="0">
                <a:latin typeface="Consolas" panose="020B0609020204030204" charset="0"/>
                <a:ea typeface="微软雅黑" panose="020B0503020204020204" pitchFamily="34" charset="-122"/>
                <a:cs typeface="Consolas" panose="020B0609020204030204" charset="0"/>
              </a:rPr>
              <a:t>SELECT	select_list</a:t>
            </a:r>
          </a:p>
          <a:p>
            <a:r>
              <a:rPr lang="zh-CN" altLang="en-US" sz="1400" dirty="0">
                <a:latin typeface="Consolas" panose="020B0609020204030204" charset="0"/>
                <a:ea typeface="微软雅黑" panose="020B0503020204020204" pitchFamily="34" charset="-122"/>
                <a:cs typeface="Consolas" panose="020B0609020204030204" charset="0"/>
              </a:rPr>
              <a:t>FROM	table</a:t>
            </a:r>
          </a:p>
          <a:p>
            <a:r>
              <a:rPr lang="zh-CN" altLang="en-US" sz="1400" dirty="0">
                <a:latin typeface="Consolas" panose="020B0609020204030204" charset="0"/>
                <a:ea typeface="微软雅黑" panose="020B0503020204020204" pitchFamily="34" charset="-122"/>
                <a:cs typeface="Consolas" panose="020B0609020204030204" charset="0"/>
              </a:rPr>
              <a:t>WHERE	expr operator</a:t>
            </a:r>
          </a:p>
          <a:p>
            <a:r>
              <a:rPr lang="zh-CN" altLang="en-US" sz="1400" dirty="0">
                <a:latin typeface="Consolas" panose="020B0609020204030204" charset="0"/>
                <a:ea typeface="微软雅黑" panose="020B0503020204020204" pitchFamily="34" charset="-122"/>
                <a:cs typeface="Consolas" panose="020B0609020204030204" charset="0"/>
              </a:rPr>
              <a:t>(SELECT  select_list FROM table);</a:t>
            </a:r>
          </a:p>
          <a:p>
            <a:endParaRPr lang="zh-CN" altLang="en-US" sz="1400" dirty="0">
              <a:latin typeface="Consolas" panose="020B0609020204030204" charset="0"/>
              <a:ea typeface="微软雅黑" panose="020B0503020204020204" pitchFamily="34" charset="-122"/>
              <a:cs typeface="Consolas" panose="020B0609020204030204" charset="0"/>
            </a:endParaRPr>
          </a:p>
          <a:p>
            <a:r>
              <a:rPr lang="zh-CN" altLang="en-US" sz="1400" b="1" dirty="0">
                <a:latin typeface="Consolas" panose="020B0609020204030204" charset="0"/>
                <a:ea typeface="微软雅黑" panose="020B0503020204020204" pitchFamily="34" charset="-122"/>
                <a:cs typeface="Consolas" panose="020B0609020204030204" charset="0"/>
              </a:rPr>
              <a:t>说明：</a:t>
            </a:r>
          </a:p>
          <a:p>
            <a:pPr marL="285750" indent="-285750">
              <a:buFont typeface="Wingdings" panose="05000000000000000000" charset="0"/>
              <a:buChar char="ü"/>
            </a:pPr>
            <a:r>
              <a:rPr lang="zh-CN" altLang="en-US" sz="1400" dirty="0">
                <a:latin typeface="Consolas" panose="020B0609020204030204" charset="0"/>
                <a:ea typeface="微软雅黑" panose="020B0503020204020204" pitchFamily="34" charset="-122"/>
                <a:cs typeface="Consolas" panose="020B0609020204030204" charset="0"/>
              </a:rPr>
              <a:t>在主查询执行之前先执行子查询;</a:t>
            </a:r>
          </a:p>
          <a:p>
            <a:pPr marL="285750" indent="-285750">
              <a:buFont typeface="Wingdings" panose="05000000000000000000" charset="0"/>
              <a:buChar char="ü"/>
            </a:pPr>
            <a:r>
              <a:rPr lang="zh-CN" altLang="en-US" sz="1400" dirty="0">
                <a:latin typeface="Consolas" panose="020B0609020204030204" charset="0"/>
                <a:ea typeface="微软雅黑" panose="020B0503020204020204" pitchFamily="34" charset="-122"/>
                <a:cs typeface="Consolas" panose="020B0609020204030204" charset="0"/>
              </a:rPr>
              <a:t>主查询语句中调用子查询的结果。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1266861" y="4040416"/>
            <a:ext cx="5457190" cy="20300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1400" b="1">
                <a:latin typeface="Consolas" panose="020B0609020204030204" charset="0"/>
                <a:ea typeface="微软雅黑" panose="020B0503020204020204" pitchFamily="34" charset="-122"/>
                <a:cs typeface="Consolas" panose="020B0609020204030204" charset="0"/>
              </a:rPr>
              <a:t>查询示例</a:t>
            </a:r>
            <a:r>
              <a:rPr lang="en-US" altLang="zh-CN" sz="1400" b="1">
                <a:latin typeface="Consolas" panose="020B0609020204030204" charset="0"/>
                <a:ea typeface="微软雅黑" panose="020B0503020204020204" pitchFamily="34" charset="-122"/>
                <a:cs typeface="Consolas" panose="020B0609020204030204" charset="0"/>
              </a:rPr>
              <a:t>SQL</a:t>
            </a:r>
            <a:r>
              <a:rPr lang="zh-CN" altLang="en-US" sz="1400" b="1">
                <a:latin typeface="Consolas" panose="020B0609020204030204" charset="0"/>
                <a:ea typeface="微软雅黑" panose="020B0503020204020204" pitchFamily="34" charset="-122"/>
                <a:cs typeface="Consolas" panose="020B0609020204030204" charset="0"/>
              </a:rPr>
              <a:t>语句：</a:t>
            </a:r>
          </a:p>
          <a:p>
            <a:r>
              <a:rPr lang="zh-CN" altLang="en-US" sz="1400">
                <a:latin typeface="Consolas" panose="020B0609020204030204" charset="0"/>
                <a:cs typeface="Consolas" panose="020B0609020204030204" charset="0"/>
              </a:rPr>
              <a:t>postgres=# select ename,sal</a:t>
            </a:r>
          </a:p>
          <a:p>
            <a:r>
              <a:rPr lang="zh-CN" altLang="en-US" sz="1400">
                <a:latin typeface="Consolas" panose="020B0609020204030204" charset="0"/>
                <a:cs typeface="Consolas" panose="020B0609020204030204" charset="0"/>
              </a:rPr>
              <a:t>	  from emp</a:t>
            </a:r>
          </a:p>
          <a:p>
            <a:r>
              <a:rPr lang="en-US" altLang="zh-CN" sz="1400">
                <a:latin typeface="Consolas" panose="020B0609020204030204" charset="0"/>
                <a:cs typeface="Consolas" panose="020B0609020204030204" charset="0"/>
              </a:rPr>
              <a:t>	  </a:t>
            </a:r>
            <a:r>
              <a:rPr lang="zh-CN" altLang="en-US" sz="1400">
                <a:latin typeface="Consolas" panose="020B0609020204030204" charset="0"/>
                <a:cs typeface="Consolas" panose="020B0609020204030204" charset="0"/>
              </a:rPr>
              <a:t>where sal &gt; (select sal </a:t>
            </a:r>
          </a:p>
          <a:p>
            <a:r>
              <a:rPr lang="zh-CN" altLang="en-US" sz="1400">
                <a:latin typeface="Consolas" panose="020B0609020204030204" charset="0"/>
                <a:cs typeface="Consolas" panose="020B0609020204030204" charset="0"/>
              </a:rPr>
              <a:t>                               from emp </a:t>
            </a:r>
          </a:p>
          <a:p>
            <a:r>
              <a:rPr lang="zh-CN" altLang="en-US" sz="1400">
                <a:latin typeface="Consolas" panose="020B0609020204030204" charset="0"/>
                <a:cs typeface="Consolas" panose="020B0609020204030204" charset="0"/>
              </a:rPr>
              <a:t>                               where ename='Jerry');</a:t>
            </a:r>
          </a:p>
          <a:p>
            <a:r>
              <a:rPr lang="zh-CN" altLang="en-US" sz="1400">
                <a:latin typeface="Consolas" panose="020B0609020204030204" charset="0"/>
                <a:cs typeface="Consolas" panose="020B0609020204030204" charset="0"/>
              </a:rPr>
              <a:t> ename  |   sal</a:t>
            </a:r>
          </a:p>
          <a:p>
            <a:r>
              <a:rPr lang="zh-CN" altLang="en-US" sz="1400">
                <a:latin typeface="Consolas" panose="020B0609020204030204" charset="0"/>
                <a:cs typeface="Consolas" panose="020B0609020204030204" charset="0"/>
              </a:rPr>
              <a:t>--------+---------</a:t>
            </a:r>
          </a:p>
          <a:p>
            <a:r>
              <a:rPr lang="zh-CN" altLang="en-US" sz="1400">
                <a:latin typeface="Consolas" panose="020B0609020204030204" charset="0"/>
                <a:cs typeface="Consolas" panose="020B0609020204030204" charset="0"/>
              </a:rPr>
              <a:t> 快羊羊 | 5000.00</a:t>
            </a:r>
          </a:p>
        </p:txBody>
      </p:sp>
    </p:spTree>
  </p:cSld>
  <p:clrMapOvr>
    <a:masterClrMapping/>
  </p:clrMapOvr>
  <p:transition spd="slow">
    <p:cover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21"/>
          <p:cNvSpPr txBox="1"/>
          <p:nvPr/>
        </p:nvSpPr>
        <p:spPr>
          <a:xfrm>
            <a:off x="0" y="762000"/>
            <a:ext cx="1533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openGauss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699260" y="685800"/>
            <a:ext cx="516826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sz="2800" b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子查询示例一</a:t>
            </a:r>
            <a:endParaRPr lang="zh-CN" sz="28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699260" y="1207770"/>
            <a:ext cx="8236585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1400" b="1" dirty="0">
                <a:latin typeface="Consolas" panose="020B0609020204030204" charset="0"/>
                <a:ea typeface="微软雅黑" panose="020B0503020204020204" pitchFamily="34" charset="-122"/>
                <a:cs typeface="Consolas" panose="020B0609020204030204" charset="0"/>
              </a:rPr>
              <a:t>单行子查询</a:t>
            </a:r>
            <a:endParaRPr lang="en-US" altLang="zh-CN" sz="1400" b="1" dirty="0">
              <a:latin typeface="Consolas" panose="020B0609020204030204" charset="0"/>
              <a:ea typeface="微软雅黑" panose="020B0503020204020204" pitchFamily="34" charset="-122"/>
              <a:cs typeface="Consolas" panose="020B0609020204030204" charset="0"/>
            </a:endParaRPr>
          </a:p>
          <a:p>
            <a:r>
              <a:rPr lang="en-US" altLang="zh-CN" sz="1400" b="1" dirty="0">
                <a:latin typeface="Consolas" panose="020B0609020204030204" charset="0"/>
                <a:ea typeface="微软雅黑" panose="020B0503020204020204" pitchFamily="34" charset="-122"/>
                <a:cs typeface="Consolas" panose="020B0609020204030204" charset="0"/>
              </a:rPr>
              <a:t>-- </a:t>
            </a:r>
            <a:r>
              <a:rPr lang="zh-CN" altLang="en-US" sz="1400" b="1" dirty="0">
                <a:latin typeface="Consolas" panose="020B0609020204030204" charset="0"/>
                <a:ea typeface="微软雅黑" panose="020B0503020204020204" pitchFamily="34" charset="-122"/>
                <a:cs typeface="Consolas" panose="020B0609020204030204" charset="0"/>
              </a:rPr>
              <a:t>查询工作和7369相同且工资比 7900 高的员工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9260" y="3996031"/>
            <a:ext cx="2781300" cy="114935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1699260" y="3545254"/>
            <a:ext cx="3321314" cy="21852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1600" b="1" dirty="0">
                <a:latin typeface="Consolas" panose="020B0609020204030204" charset="0"/>
                <a:ea typeface="微软雅黑" panose="020B0503020204020204" pitchFamily="34" charset="-122"/>
                <a:cs typeface="Consolas" panose="020B0609020204030204" charset="0"/>
              </a:rPr>
              <a:t>多行子查询</a:t>
            </a:r>
          </a:p>
          <a:p>
            <a:endParaRPr lang="zh-CN" altLang="en-US" sz="1600" dirty="0">
              <a:latin typeface="Consolas" panose="020B0609020204030204" charset="0"/>
              <a:ea typeface="微软雅黑" panose="020B0503020204020204" pitchFamily="34" charset="-122"/>
              <a:cs typeface="Consolas" panose="020B0609020204030204" charset="0"/>
            </a:endParaRPr>
          </a:p>
          <a:p>
            <a:endParaRPr lang="zh-CN" altLang="en-US" sz="1600" dirty="0">
              <a:latin typeface="Consolas" panose="020B0609020204030204" charset="0"/>
              <a:ea typeface="微软雅黑" panose="020B0503020204020204" pitchFamily="34" charset="-122"/>
              <a:cs typeface="Consolas" panose="020B0609020204030204" charset="0"/>
            </a:endParaRPr>
          </a:p>
          <a:p>
            <a:endParaRPr lang="zh-CN" altLang="en-US" sz="1600" dirty="0">
              <a:latin typeface="Consolas" panose="020B0609020204030204" charset="0"/>
              <a:ea typeface="微软雅黑" panose="020B0503020204020204" pitchFamily="34" charset="-122"/>
              <a:cs typeface="Consolas" panose="020B0609020204030204" charset="0"/>
            </a:endParaRPr>
          </a:p>
          <a:p>
            <a:endParaRPr lang="zh-CN" altLang="en-US" sz="1600" dirty="0">
              <a:latin typeface="Consolas" panose="020B0609020204030204" charset="0"/>
              <a:ea typeface="微软雅黑" panose="020B0503020204020204" pitchFamily="34" charset="-122"/>
              <a:cs typeface="Consolas" panose="020B0609020204030204" charset="0"/>
            </a:endParaRPr>
          </a:p>
          <a:p>
            <a:endParaRPr lang="zh-CN" altLang="en-US" sz="1600" dirty="0">
              <a:latin typeface="Consolas" panose="020B0609020204030204" charset="0"/>
              <a:ea typeface="微软雅黑" panose="020B0503020204020204" pitchFamily="34" charset="-122"/>
              <a:cs typeface="Consolas" panose="020B0609020204030204" charset="0"/>
            </a:endParaRPr>
          </a:p>
          <a:p>
            <a:endParaRPr lang="zh-CN" altLang="en-US" sz="1600" dirty="0">
              <a:latin typeface="Consolas" panose="020B0609020204030204" charset="0"/>
              <a:ea typeface="微软雅黑" panose="020B0503020204020204" pitchFamily="34" charset="-122"/>
              <a:cs typeface="Consolas" panose="020B0609020204030204" charset="0"/>
            </a:endParaRPr>
          </a:p>
          <a:p>
            <a:r>
              <a:rPr lang="zh-CN" altLang="en-US" sz="1200" dirty="0">
                <a:latin typeface="Consolas" panose="020B0609020204030204" charset="0"/>
                <a:ea typeface="微软雅黑" panose="020B0503020204020204" pitchFamily="34" charset="-122"/>
                <a:cs typeface="Consolas" panose="020B0609020204030204" charset="0"/>
              </a:rPr>
              <a:t>注意：如果表中存在空值,则可能因为空值的比较没有意义,可能返回空值,即未选定任何行。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2728" y="1686077"/>
            <a:ext cx="5275053" cy="1246393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5557838" y="3081587"/>
            <a:ext cx="5275053" cy="927334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57837" y="4158038"/>
            <a:ext cx="5275053" cy="834773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57838" y="5214500"/>
            <a:ext cx="5275052" cy="1059084"/>
          </a:xfrm>
          <a:prstGeom prst="rect">
            <a:avLst/>
          </a:prstGeom>
        </p:spPr>
      </p:pic>
      <p:cxnSp>
        <p:nvCxnSpPr>
          <p:cNvPr id="14" name="直接箭头连接符 13"/>
          <p:cNvCxnSpPr>
            <a:endCxn id="10" idx="1"/>
          </p:cNvCxnSpPr>
          <p:nvPr/>
        </p:nvCxnSpPr>
        <p:spPr>
          <a:xfrm flipV="1">
            <a:off x="4480560" y="3545254"/>
            <a:ext cx="1077278" cy="888723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/>
          <p:nvPr/>
        </p:nvCxnSpPr>
        <p:spPr>
          <a:xfrm>
            <a:off x="4480560" y="4746734"/>
            <a:ext cx="1077277" cy="0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>
            <a:endCxn id="12" idx="1"/>
          </p:cNvCxnSpPr>
          <p:nvPr/>
        </p:nvCxnSpPr>
        <p:spPr>
          <a:xfrm>
            <a:off x="4480560" y="4992811"/>
            <a:ext cx="1077278" cy="751231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cover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21"/>
          <p:cNvSpPr txBox="1"/>
          <p:nvPr/>
        </p:nvSpPr>
        <p:spPr>
          <a:xfrm>
            <a:off x="0" y="762000"/>
            <a:ext cx="1533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openGauss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699260" y="685800"/>
            <a:ext cx="516826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sz="2800" b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子查询示例二</a:t>
            </a:r>
            <a:endParaRPr lang="zh-CN" sz="28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t="11360"/>
          <a:stretch>
            <a:fillRect/>
          </a:stretch>
        </p:blipFill>
        <p:spPr>
          <a:xfrm>
            <a:off x="4542071" y="1644242"/>
            <a:ext cx="6640455" cy="116147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/>
          <a:srcRect t="9133" r="7407"/>
          <a:stretch>
            <a:fillRect/>
          </a:stretch>
        </p:blipFill>
        <p:spPr>
          <a:xfrm>
            <a:off x="4542071" y="3021473"/>
            <a:ext cx="6640455" cy="1419653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4"/>
          <a:srcRect r="5650"/>
          <a:stretch>
            <a:fillRect/>
          </a:stretch>
        </p:blipFill>
        <p:spPr>
          <a:xfrm>
            <a:off x="4542070" y="4656881"/>
            <a:ext cx="6640455" cy="1399340"/>
          </a:xfrm>
          <a:prstGeom prst="rect">
            <a:avLst/>
          </a:prstGeom>
        </p:spPr>
      </p:pic>
      <p:sp>
        <p:nvSpPr>
          <p:cNvPr id="26" name="文本框 25"/>
          <p:cNvSpPr txBox="1"/>
          <p:nvPr/>
        </p:nvSpPr>
        <p:spPr>
          <a:xfrm>
            <a:off x="1307418" y="2055703"/>
            <a:ext cx="2781531" cy="338554"/>
          </a:xfrm>
          <a:prstGeom prst="rect">
            <a:avLst/>
          </a:prstGeom>
          <a:gradFill>
            <a:gsLst>
              <a:gs pos="0">
                <a:srgbClr val="FECF40"/>
              </a:gs>
              <a:gs pos="100000">
                <a:srgbClr val="846C21"/>
              </a:gs>
            </a:gsLst>
            <a:lin scaled="0"/>
          </a:gradFill>
          <a:ln w="19050">
            <a:solidFill>
              <a:srgbClr val="C00000"/>
            </a:solidFill>
          </a:ln>
        </p:spPr>
        <p:txBody>
          <a:bodyPr wrap="square" rtlCol="0" anchor="t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1600" dirty="0"/>
              <a:t>查询平均工资最低的岗位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1307418" y="3562022"/>
            <a:ext cx="2781531" cy="338554"/>
          </a:xfrm>
          <a:prstGeom prst="rect">
            <a:avLst/>
          </a:prstGeom>
          <a:gradFill>
            <a:gsLst>
              <a:gs pos="0">
                <a:srgbClr val="FECF40"/>
              </a:gs>
              <a:gs pos="100000">
                <a:srgbClr val="846C21"/>
              </a:gs>
            </a:gsLst>
            <a:lin scaled="0"/>
          </a:gradFill>
          <a:ln w="19050">
            <a:solidFill>
              <a:srgbClr val="C00000"/>
            </a:solidFill>
          </a:ln>
        </p:spPr>
        <p:txBody>
          <a:bodyPr wrap="square" rtlCol="0" anchor="t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1600" dirty="0"/>
              <a:t>查询员工及其部门信息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1307418" y="5017997"/>
            <a:ext cx="2781531" cy="338554"/>
          </a:xfrm>
          <a:prstGeom prst="rect">
            <a:avLst/>
          </a:prstGeom>
          <a:gradFill>
            <a:gsLst>
              <a:gs pos="0">
                <a:srgbClr val="FECF40"/>
              </a:gs>
              <a:gs pos="100000">
                <a:srgbClr val="846C21"/>
              </a:gs>
            </a:gsLst>
            <a:lin scaled="0"/>
          </a:gradFill>
          <a:ln w="19050">
            <a:solidFill>
              <a:srgbClr val="C00000"/>
            </a:solidFill>
          </a:ln>
        </p:spPr>
        <p:txBody>
          <a:bodyPr wrap="square" rtlCol="0" anchor="t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1600" dirty="0"/>
              <a:t>查询经理的个人信息</a:t>
            </a:r>
          </a:p>
        </p:txBody>
      </p:sp>
      <p:sp>
        <p:nvSpPr>
          <p:cNvPr id="29" name="箭头: 右 28"/>
          <p:cNvSpPr/>
          <p:nvPr/>
        </p:nvSpPr>
        <p:spPr>
          <a:xfrm>
            <a:off x="4120750" y="2120267"/>
            <a:ext cx="389520" cy="2497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箭头: 右 32"/>
          <p:cNvSpPr/>
          <p:nvPr/>
        </p:nvSpPr>
        <p:spPr>
          <a:xfrm>
            <a:off x="4120750" y="3606413"/>
            <a:ext cx="389520" cy="2497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箭头: 右 33"/>
          <p:cNvSpPr/>
          <p:nvPr/>
        </p:nvSpPr>
        <p:spPr>
          <a:xfrm>
            <a:off x="4120750" y="5106779"/>
            <a:ext cx="389520" cy="2497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 spd="slow">
    <p:cover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21"/>
          <p:cNvSpPr txBox="1"/>
          <p:nvPr/>
        </p:nvSpPr>
        <p:spPr>
          <a:xfrm>
            <a:off x="0" y="762000"/>
            <a:ext cx="1533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openGauss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699260" y="685800"/>
            <a:ext cx="516826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sz="2800" b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复合查询</a:t>
            </a:r>
            <a:endParaRPr lang="zh-CN" sz="28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9260" y="1388745"/>
            <a:ext cx="2523490" cy="16554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7555" y="1395095"/>
            <a:ext cx="2517775" cy="164909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1880" y="1417955"/>
            <a:ext cx="2523490" cy="162623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867039" y="3416015"/>
            <a:ext cx="15472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 sz="1600" dirty="0">
                <a:latin typeface="Consolas" panose="020B0609020204030204" charset="0"/>
                <a:cs typeface="Consolas" panose="020B0609020204030204" charset="0"/>
              </a:rPr>
              <a:t>测试表数据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59347" y="3807644"/>
            <a:ext cx="3701688" cy="115589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3807644"/>
            <a:ext cx="3701688" cy="1147810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21"/>
          <p:cNvSpPr txBox="1"/>
          <p:nvPr/>
        </p:nvSpPr>
        <p:spPr>
          <a:xfrm>
            <a:off x="0" y="762000"/>
            <a:ext cx="1533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openGauss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699260" y="685800"/>
            <a:ext cx="516826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sz="2800" b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复合查询</a:t>
            </a:r>
            <a:r>
              <a:rPr lang="en-US" altLang="zh-CN" sz="2800" b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(</a:t>
            </a:r>
            <a:r>
              <a:rPr lang="zh-CN" altLang="en-US" sz="2800" b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并集</a:t>
            </a:r>
            <a:r>
              <a:rPr lang="en-US" altLang="zh-CN" sz="2800" b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union)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1699260" y="1285777"/>
            <a:ext cx="6530340" cy="21837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UNION 操作符用于合并两个或多个 SELECT 语句的结果集。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1400" b="1" dirty="0">
                <a:latin typeface="Consolas" panose="020B0609020204030204" charset="0"/>
                <a:ea typeface="微软雅黑" panose="020B0503020204020204" pitchFamily="34" charset="-122"/>
                <a:cs typeface="Consolas" panose="020B0609020204030204" charset="0"/>
                <a:sym typeface="+mn-ea"/>
              </a:rPr>
              <a:t>一般形式</a:t>
            </a:r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400" b="1" dirty="0">
                <a:latin typeface="Consolas" panose="020B0609020204030204" charset="0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select_statement </a:t>
            </a:r>
            <a:endParaRPr lang="zh-CN" altLang="en-US" sz="1400" b="1" dirty="0">
              <a:latin typeface="Consolas" panose="020B0609020204030204" charset="0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400" b="1" dirty="0">
                <a:latin typeface="Consolas" panose="020B0609020204030204" charset="0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UNION [ALL] </a:t>
            </a:r>
            <a:endParaRPr lang="zh-CN" altLang="en-US" sz="1400" b="1" dirty="0">
              <a:latin typeface="Consolas" panose="020B0609020204030204" charset="0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400" b="1" dirty="0">
                <a:latin typeface="Consolas" panose="020B0609020204030204" charset="0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select_statement</a:t>
            </a:r>
            <a:r>
              <a:rPr lang="en-US" altLang="zh-CN" sz="1400" b="1" dirty="0">
                <a:latin typeface="Consolas" panose="020B0609020204030204" charset="0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;</a:t>
            </a:r>
            <a:endParaRPr lang="zh-CN" altLang="en-US" sz="1400" b="1" dirty="0">
              <a:latin typeface="Consolas" panose="020B0609020204030204" charset="0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85750" indent="-285750"/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限制要求</a:t>
            </a:r>
          </a:p>
          <a:p>
            <a:pPr marL="285750" indent="-285750">
              <a:buFont typeface="Wingdings" panose="05000000000000000000" charset="0"/>
              <a:buChar char="ü"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UNION 涉及的表，其列的顺序、列名、数据类型必须相同。</a:t>
            </a:r>
          </a:p>
          <a:p>
            <a:pPr marL="285750" indent="-285750">
              <a:buFont typeface="Wingdings" panose="05000000000000000000" charset="0"/>
              <a:buChar char="ü"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UNION 子句默认不包含重复的行，除非声明了ALL子句。</a:t>
            </a:r>
          </a:p>
        </p:txBody>
      </p:sp>
      <p:sp>
        <p:nvSpPr>
          <p:cNvPr id="4" name="矩形 3"/>
          <p:cNvSpPr/>
          <p:nvPr/>
        </p:nvSpPr>
        <p:spPr>
          <a:xfrm>
            <a:off x="6624129" y="3614489"/>
            <a:ext cx="33073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union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all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并集查询(不去重)</a:t>
            </a:r>
          </a:p>
        </p:txBody>
      </p:sp>
      <p:sp>
        <p:nvSpPr>
          <p:cNvPr id="5" name="矩形 4"/>
          <p:cNvSpPr/>
          <p:nvPr/>
        </p:nvSpPr>
        <p:spPr>
          <a:xfrm>
            <a:off x="1699260" y="3614489"/>
            <a:ext cx="31678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union并集查询(默认去重)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/>
          <a:srcRect r="13409"/>
          <a:stretch>
            <a:fillRect/>
          </a:stretch>
        </p:blipFill>
        <p:spPr>
          <a:xfrm>
            <a:off x="1757983" y="4011356"/>
            <a:ext cx="4558927" cy="216084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6834" y="4011356"/>
            <a:ext cx="3883475" cy="216084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7910" y="1414145"/>
            <a:ext cx="2523490" cy="1655445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21"/>
          <p:cNvSpPr txBox="1"/>
          <p:nvPr/>
        </p:nvSpPr>
        <p:spPr>
          <a:xfrm>
            <a:off x="0" y="762000"/>
            <a:ext cx="1533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openGauss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699260" y="685800"/>
            <a:ext cx="516826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sz="2800" b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复合查询</a:t>
            </a:r>
            <a:r>
              <a:rPr lang="en-US" altLang="zh-CN" sz="2800" b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(</a:t>
            </a:r>
            <a:r>
              <a:rPr lang="zh-CN" sz="2800" b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交集intersect</a:t>
            </a:r>
            <a:r>
              <a:rPr lang="en-US" altLang="zh-CN" sz="2800" b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)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376680" y="1131570"/>
            <a:ext cx="9438005" cy="18148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endParaRPr lang="zh-CN" altLang="en-US" sz="1400" dirty="0">
              <a:latin typeface="Consolas" panose="020B0609020204030204" charset="0"/>
              <a:ea typeface="微软雅黑" panose="020B0503020204020204" pitchFamily="34" charset="-122"/>
              <a:cs typeface="Consolas" panose="020B0609020204030204" charset="0"/>
            </a:endParaRPr>
          </a:p>
          <a:p>
            <a:r>
              <a:rPr lang="zh-CN" altLang="en-US" sz="1400" dirty="0">
                <a:latin typeface="Consolas" panose="020B0609020204030204" charset="0"/>
                <a:ea typeface="微软雅黑" panose="020B0503020204020204" pitchFamily="34" charset="-122"/>
                <a:cs typeface="Consolas" panose="020B0609020204030204" charset="0"/>
              </a:rPr>
              <a:t>交集intersect用来计算多个SELECT语句返回行集合的交集，不含重复的记录。</a:t>
            </a:r>
          </a:p>
          <a:p>
            <a:endParaRPr lang="zh-CN" altLang="en-US" sz="1400" b="1" dirty="0">
              <a:latin typeface="Consolas" panose="020B0609020204030204" charset="0"/>
              <a:ea typeface="微软雅黑" panose="020B0503020204020204" pitchFamily="34" charset="-122"/>
              <a:cs typeface="Consolas" panose="020B0609020204030204" charset="0"/>
            </a:endParaRPr>
          </a:p>
          <a:p>
            <a:r>
              <a:rPr lang="zh-CN" altLang="en-US" sz="1400" b="1" dirty="0">
                <a:latin typeface="Consolas" panose="020B0609020204030204" charset="0"/>
                <a:ea typeface="微软雅黑" panose="020B0503020204020204" pitchFamily="34" charset="-122"/>
                <a:cs typeface="Consolas" panose="020B0609020204030204" charset="0"/>
              </a:rPr>
              <a:t>一般形式：</a:t>
            </a:r>
          </a:p>
          <a:p>
            <a:r>
              <a:rPr lang="zh-CN" altLang="en-US" sz="1400" dirty="0">
                <a:latin typeface="Consolas" panose="020B0609020204030204" charset="0"/>
                <a:ea typeface="微软雅黑" panose="020B0503020204020204" pitchFamily="34" charset="-122"/>
                <a:cs typeface="Consolas" panose="020B0609020204030204" charset="0"/>
              </a:rPr>
              <a:t>select_statement </a:t>
            </a:r>
          </a:p>
          <a:p>
            <a:r>
              <a:rPr lang="zh-CN" altLang="en-US" sz="1400" dirty="0">
                <a:latin typeface="Consolas" panose="020B0609020204030204" charset="0"/>
                <a:ea typeface="微软雅黑" panose="020B0503020204020204" pitchFamily="34" charset="-122"/>
                <a:cs typeface="Consolas" panose="020B0609020204030204" charset="0"/>
              </a:rPr>
              <a:t>INTERSECT </a:t>
            </a:r>
          </a:p>
          <a:p>
            <a:r>
              <a:rPr lang="zh-CN" altLang="en-US" sz="1400" dirty="0">
                <a:latin typeface="Consolas" panose="020B0609020204030204" charset="0"/>
                <a:ea typeface="微软雅黑" panose="020B0503020204020204" pitchFamily="34" charset="-122"/>
                <a:cs typeface="Consolas" panose="020B0609020204030204" charset="0"/>
              </a:rPr>
              <a:t>select_statement</a:t>
            </a:r>
            <a:r>
              <a:rPr lang="en-US" altLang="zh-CN" sz="1400" dirty="0">
                <a:latin typeface="Consolas" panose="020B0609020204030204" charset="0"/>
                <a:ea typeface="微软雅黑" panose="020B0503020204020204" pitchFamily="34" charset="-122"/>
                <a:cs typeface="Consolas" panose="020B0609020204030204" charset="0"/>
              </a:rPr>
              <a:t>;</a:t>
            </a:r>
            <a:endParaRPr lang="zh-CN" altLang="en-US" sz="1400" dirty="0">
              <a:latin typeface="Consolas" panose="020B0609020204030204" charset="0"/>
              <a:ea typeface="微软雅黑" panose="020B0503020204020204" pitchFamily="34" charset="-122"/>
              <a:cs typeface="Consolas" panose="020B0609020204030204" charset="0"/>
            </a:endParaRPr>
          </a:p>
          <a:p>
            <a:r>
              <a:rPr lang="zh-CN" altLang="en-US" sz="1400" dirty="0">
                <a:latin typeface="Consolas" panose="020B0609020204030204" charset="0"/>
                <a:ea typeface="微软雅黑" panose="020B0503020204020204" pitchFamily="34" charset="-122"/>
                <a:cs typeface="Consolas" panose="020B0609020204030204" charset="0"/>
              </a:rPr>
              <a:t>select_statement可以是任何没有FOR UPDATE子句的SELECT语句。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426845" y="3030001"/>
            <a:ext cx="2491782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intersect 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差集查询示例</a:t>
            </a:r>
            <a:endParaRPr lang="zh-CN" altLang="en-US" sz="1400" dirty="0">
              <a:latin typeface="Consolas" panose="020B0609020204030204" charset="0"/>
              <a:cs typeface="Consolas" panose="020B0609020204030204" charset="0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9652" y="3337921"/>
            <a:ext cx="5762625" cy="154305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733675" y="5166360"/>
            <a:ext cx="774636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171450" indent="-171450">
              <a:buFont typeface="Wingdings" panose="05000000000000000000" charset="0"/>
              <a:buChar char="Ø"/>
            </a:pPr>
            <a:r>
              <a:rPr lang="zh-CN" altLang="en-US" sz="1200" b="1" dirty="0">
                <a:latin typeface="Consolas" panose="020B0609020204030204" charset="0"/>
                <a:ea typeface="微软雅黑" panose="020B0503020204020204" pitchFamily="34" charset="-122"/>
                <a:cs typeface="Consolas" panose="020B0609020204030204" charset="0"/>
                <a:sym typeface="+mn-ea"/>
              </a:rPr>
              <a:t>约束条件</a:t>
            </a:r>
          </a:p>
          <a:p>
            <a:pPr marL="171450" indent="-171450">
              <a:buFont typeface="Wingdings" panose="05000000000000000000" charset="0"/>
              <a:buChar char="l"/>
            </a:pPr>
            <a:r>
              <a:rPr lang="zh-CN" altLang="en-US" sz="1200" dirty="0">
                <a:latin typeface="Consolas" panose="020B0609020204030204" charset="0"/>
                <a:ea typeface="微软雅黑" panose="020B0503020204020204" pitchFamily="34" charset="-122"/>
                <a:cs typeface="Consolas" panose="020B0609020204030204" charset="0"/>
                <a:sym typeface="+mn-ea"/>
              </a:rPr>
              <a:t> </a:t>
            </a:r>
            <a:r>
              <a:rPr lang="en-US" altLang="zh-CN" sz="1200" dirty="0">
                <a:latin typeface="Consolas" panose="020B0609020204030204" charset="0"/>
                <a:ea typeface="微软雅黑" panose="020B0503020204020204" pitchFamily="34" charset="-122"/>
                <a:cs typeface="Consolas" panose="020B0609020204030204" charset="0"/>
                <a:sym typeface="+mn-ea"/>
              </a:rPr>
              <a:t>SQL</a:t>
            </a:r>
            <a:r>
              <a:rPr lang="zh-CN" altLang="en-US" sz="1200" dirty="0">
                <a:latin typeface="Consolas" panose="020B0609020204030204" charset="0"/>
                <a:ea typeface="微软雅黑" panose="020B0503020204020204" pitchFamily="34" charset="-122"/>
                <a:cs typeface="Consolas" panose="020B0609020204030204" charset="0"/>
                <a:sym typeface="+mn-ea"/>
              </a:rPr>
              <a:t>语句中的多个intersect操作符是从左向右计算的，除非用圆括号进行标识。</a:t>
            </a:r>
            <a:endParaRPr lang="zh-CN" altLang="en-US" sz="1200" dirty="0">
              <a:latin typeface="Consolas" panose="020B0609020204030204" charset="0"/>
              <a:ea typeface="微软雅黑" panose="020B0503020204020204" pitchFamily="34" charset="-122"/>
              <a:cs typeface="Consolas" panose="020B0609020204030204" charset="0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1200" dirty="0">
                <a:latin typeface="Consolas" panose="020B0609020204030204" charset="0"/>
                <a:ea typeface="微软雅黑" panose="020B0503020204020204" pitchFamily="34" charset="-122"/>
                <a:cs typeface="Consolas" panose="020B0609020204030204" charset="0"/>
                <a:sym typeface="+mn-ea"/>
              </a:rPr>
              <a:t>当对多个SELECT语句的执行结果进行</a:t>
            </a:r>
            <a:r>
              <a:rPr lang="en-US" altLang="zh-CN" sz="1200" dirty="0">
                <a:latin typeface="Consolas" panose="020B0609020204030204" charset="0"/>
                <a:ea typeface="微软雅黑" panose="020B0503020204020204" pitchFamily="34" charset="-122"/>
                <a:cs typeface="Consolas" panose="020B0609020204030204" charset="0"/>
                <a:sym typeface="+mn-ea"/>
              </a:rPr>
              <a:t>union</a:t>
            </a:r>
            <a:r>
              <a:rPr lang="zh-CN" altLang="en-US" sz="1200" dirty="0">
                <a:latin typeface="Consolas" panose="020B0609020204030204" charset="0"/>
                <a:ea typeface="微软雅黑" panose="020B0503020204020204" pitchFamily="34" charset="-122"/>
                <a:cs typeface="Consolas" panose="020B0609020204030204" charset="0"/>
                <a:sym typeface="+mn-ea"/>
              </a:rPr>
              <a:t>和intersect操作的时候，会优先处理intersect。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4335" y="1381125"/>
            <a:ext cx="2517775" cy="1649095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/>
          <p:cNvSpPr txBox="1"/>
          <p:nvPr/>
        </p:nvSpPr>
        <p:spPr>
          <a:xfrm>
            <a:off x="4538290" y="2487749"/>
            <a:ext cx="3484316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6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PART</a:t>
            </a:r>
            <a:r>
              <a:rPr kumimoji="1" lang="zh-CN" altLang="en-US" sz="6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sz="6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</a:p>
        </p:txBody>
      </p:sp>
      <p:sp>
        <p:nvSpPr>
          <p:cNvPr id="21" name="矩形 20"/>
          <p:cNvSpPr/>
          <p:nvPr/>
        </p:nvSpPr>
        <p:spPr>
          <a:xfrm>
            <a:off x="4318615" y="3525849"/>
            <a:ext cx="3555365" cy="6451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kumimoji="1"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where </a:t>
            </a:r>
            <a:r>
              <a:rPr kumimoji="1" lang="zh-CN" sz="36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限定查询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0" y="762000"/>
            <a:ext cx="1533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openGauss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slow">
    <p:cover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21"/>
          <p:cNvSpPr txBox="1"/>
          <p:nvPr/>
        </p:nvSpPr>
        <p:spPr>
          <a:xfrm>
            <a:off x="0" y="762000"/>
            <a:ext cx="1533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openGauss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699260" y="685800"/>
            <a:ext cx="516826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sz="2800" b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复合查询</a:t>
            </a:r>
            <a:r>
              <a:rPr lang="en-US" altLang="zh-CN" sz="2800" b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(</a:t>
            </a:r>
            <a:r>
              <a:rPr lang="zh-CN" sz="2800" b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差集</a:t>
            </a:r>
            <a:r>
              <a:rPr lang="en-US" altLang="zh-CN" sz="2800" b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minus)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1699260" y="1207770"/>
            <a:ext cx="4080755" cy="11684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1400" b="1" dirty="0">
                <a:latin typeface="Consolas" panose="020B0609020204030204" charset="0"/>
                <a:ea typeface="微软雅黑" panose="020B0503020204020204" pitchFamily="34" charset="-122"/>
                <a:cs typeface="Consolas" panose="020B0609020204030204" charset="0"/>
              </a:rPr>
              <a:t>MINUS子句(与EXCEPT子句具有相同的功能和用法)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1400" b="1" dirty="0">
                <a:latin typeface="Consolas" panose="020B0609020204030204" charset="0"/>
                <a:ea typeface="微软雅黑" panose="020B0503020204020204" pitchFamily="34" charset="-122"/>
                <a:cs typeface="Consolas" panose="020B0609020204030204" charset="0"/>
              </a:rPr>
              <a:t>一般形式</a:t>
            </a:r>
          </a:p>
          <a:p>
            <a:r>
              <a:rPr lang="zh-CN" altLang="en-US" sz="1400" dirty="0">
                <a:latin typeface="Consolas" panose="020B0609020204030204" charset="0"/>
                <a:ea typeface="微软雅黑" panose="020B0503020204020204" pitchFamily="34" charset="-122"/>
                <a:cs typeface="Consolas" panose="020B0609020204030204" charset="0"/>
              </a:rPr>
              <a:t>select_statement </a:t>
            </a:r>
          </a:p>
          <a:p>
            <a:r>
              <a:rPr lang="zh-CN" altLang="en-US" sz="1400" dirty="0">
                <a:latin typeface="Consolas" panose="020B0609020204030204" charset="0"/>
                <a:ea typeface="微软雅黑" panose="020B0503020204020204" pitchFamily="34" charset="-122"/>
                <a:cs typeface="Consolas" panose="020B0609020204030204" charset="0"/>
              </a:rPr>
              <a:t>minus [ all ] </a:t>
            </a:r>
          </a:p>
          <a:p>
            <a:r>
              <a:rPr lang="zh-CN" altLang="en-US" sz="1400" dirty="0">
                <a:latin typeface="Consolas" panose="020B0609020204030204" charset="0"/>
                <a:ea typeface="微软雅黑" panose="020B0503020204020204" pitchFamily="34" charset="-122"/>
                <a:cs typeface="Consolas" panose="020B0609020204030204" charset="0"/>
              </a:rPr>
              <a:t>select_statement</a:t>
            </a:r>
            <a:r>
              <a:rPr lang="en-US" altLang="zh-CN" sz="1400" dirty="0">
                <a:latin typeface="Consolas" panose="020B0609020204030204" charset="0"/>
                <a:ea typeface="微软雅黑" panose="020B0503020204020204" pitchFamily="34" charset="-122"/>
                <a:cs typeface="Consolas" panose="020B0609020204030204" charset="0"/>
              </a:rPr>
              <a:t>;</a:t>
            </a:r>
          </a:p>
        </p:txBody>
      </p:sp>
      <p:sp>
        <p:nvSpPr>
          <p:cNvPr id="4" name="矩形 3"/>
          <p:cNvSpPr/>
          <p:nvPr/>
        </p:nvSpPr>
        <p:spPr>
          <a:xfrm>
            <a:off x="5225409" y="4059351"/>
            <a:ext cx="1741182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rgbClr val="C00000"/>
            </a:solidFill>
          </a:ln>
        </p:spPr>
        <p:txBody>
          <a:bodyPr wrap="none">
            <a:spAutoFit/>
          </a:bodyPr>
          <a:lstStyle/>
          <a:p>
            <a:r>
              <a:rPr lang="zh-CN" altLang="en-US" b="1" dirty="0">
                <a:latin typeface="Consolas" panose="020B0609020204030204" charset="0"/>
                <a:ea typeface="微软雅黑" panose="020B0503020204020204" pitchFamily="34" charset="-122"/>
                <a:cs typeface="Consolas" panose="020B0609020204030204" charset="0"/>
              </a:rPr>
              <a:t>差集minus查询</a:t>
            </a:r>
          </a:p>
        </p:txBody>
      </p:sp>
      <p:sp>
        <p:nvSpPr>
          <p:cNvPr id="5" name="矩形 4"/>
          <p:cNvSpPr/>
          <p:nvPr/>
        </p:nvSpPr>
        <p:spPr>
          <a:xfrm>
            <a:off x="3903676" y="1448151"/>
            <a:ext cx="745501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charset="0"/>
              <a:buChar char="ü"/>
            </a:pPr>
            <a:r>
              <a:rPr lang="zh-CN" altLang="en-US" sz="1400" dirty="0">
                <a:latin typeface="Consolas" panose="020B0609020204030204" charset="0"/>
                <a:ea typeface="微软雅黑" panose="020B0503020204020204" pitchFamily="34" charset="-122"/>
                <a:cs typeface="Consolas" panose="020B0609020204030204" charset="0"/>
              </a:rPr>
              <a:t>select_statement是任何没有FOR UPDATE子句的select表达式。</a:t>
            </a:r>
          </a:p>
          <a:p>
            <a:pPr marL="285750" indent="-285750">
              <a:buFont typeface="Wingdings" panose="05000000000000000000" charset="0"/>
              <a:buChar char="ü"/>
            </a:pPr>
            <a:r>
              <a:rPr lang="zh-CN" altLang="en-US" sz="1400" dirty="0">
                <a:latin typeface="Consolas" panose="020B0609020204030204" charset="0"/>
                <a:ea typeface="微软雅黑" panose="020B0503020204020204" pitchFamily="34" charset="-122"/>
                <a:cs typeface="Consolas" panose="020B0609020204030204" charset="0"/>
              </a:rPr>
              <a:t>minus操作符计算存在于左边select语句的输出而存在于右边select语句不输出。</a:t>
            </a:r>
          </a:p>
          <a:p>
            <a:pPr marL="285750" indent="-285750">
              <a:buFont typeface="Wingdings" panose="05000000000000000000" charset="0"/>
              <a:buChar char="ü"/>
            </a:pPr>
            <a:r>
              <a:rPr lang="zh-CN" altLang="en-US" sz="1400" dirty="0">
                <a:latin typeface="Consolas" panose="020B0609020204030204" charset="0"/>
                <a:ea typeface="微软雅黑" panose="020B0503020204020204" pitchFamily="34" charset="-122"/>
                <a:cs typeface="Consolas" panose="020B0609020204030204" charset="0"/>
              </a:rPr>
              <a:t>minus的结果不包含任何重复的行，除非声明了all选项。</a:t>
            </a:r>
          </a:p>
          <a:p>
            <a:pPr marL="285750" indent="-285750">
              <a:buFont typeface="Wingdings" panose="05000000000000000000" charset="0"/>
              <a:buChar char="ü"/>
            </a:pPr>
            <a:r>
              <a:rPr lang="zh-CN" altLang="en-US" sz="1400" dirty="0">
                <a:latin typeface="Consolas" panose="020B0609020204030204" charset="0"/>
                <a:ea typeface="微软雅黑" panose="020B0503020204020204" pitchFamily="34" charset="-122"/>
                <a:cs typeface="Consolas" panose="020B0609020204030204" charset="0"/>
              </a:rPr>
              <a:t>除非用圆括号指明顺序，否则同一个select语句中的多个minus操作符是从左向右计算的。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7697" y="2437491"/>
            <a:ext cx="3404492" cy="106431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7785" y="2402258"/>
            <a:ext cx="3026852" cy="1099550"/>
          </a:xfrm>
          <a:prstGeom prst="rect">
            <a:avLst/>
          </a:prstGeom>
        </p:spPr>
      </p:pic>
      <p:cxnSp>
        <p:nvCxnSpPr>
          <p:cNvPr id="13" name="直接箭头连接符 12"/>
          <p:cNvCxnSpPr>
            <a:stCxn id="6" idx="2"/>
            <a:endCxn id="4" idx="0"/>
          </p:cNvCxnSpPr>
          <p:nvPr/>
        </p:nvCxnSpPr>
        <p:spPr>
          <a:xfrm>
            <a:off x="4079943" y="3501808"/>
            <a:ext cx="2016057" cy="557543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>
            <a:stCxn id="7" idx="2"/>
            <a:endCxn id="4" idx="0"/>
          </p:cNvCxnSpPr>
          <p:nvPr/>
        </p:nvCxnSpPr>
        <p:spPr>
          <a:xfrm flipH="1">
            <a:off x="6096000" y="3501808"/>
            <a:ext cx="2125211" cy="557543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297" y="5209223"/>
            <a:ext cx="3643631" cy="1112341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68286" y="5209223"/>
            <a:ext cx="3311787" cy="1132417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99816" y="5194961"/>
            <a:ext cx="3058878" cy="1160939"/>
          </a:xfrm>
          <a:prstGeom prst="rect">
            <a:avLst/>
          </a:prstGeom>
        </p:spPr>
      </p:pic>
      <p:cxnSp>
        <p:nvCxnSpPr>
          <p:cNvPr id="23" name="直接箭头连接符 22"/>
          <p:cNvCxnSpPr>
            <a:stCxn id="4" idx="2"/>
            <a:endCxn id="19" idx="0"/>
          </p:cNvCxnSpPr>
          <p:nvPr/>
        </p:nvCxnSpPr>
        <p:spPr>
          <a:xfrm flipH="1">
            <a:off x="2774113" y="4428683"/>
            <a:ext cx="3321887" cy="780540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>
            <a:stCxn id="4" idx="2"/>
          </p:cNvCxnSpPr>
          <p:nvPr/>
        </p:nvCxnSpPr>
        <p:spPr>
          <a:xfrm>
            <a:off x="6096000" y="4428683"/>
            <a:ext cx="0" cy="740895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>
            <a:stCxn id="4" idx="2"/>
            <a:endCxn id="21" idx="0"/>
          </p:cNvCxnSpPr>
          <p:nvPr/>
        </p:nvCxnSpPr>
        <p:spPr>
          <a:xfrm>
            <a:off x="6096000" y="4428683"/>
            <a:ext cx="3733255" cy="766278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9945" y="3430905"/>
            <a:ext cx="2523490" cy="1626235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/>
          <p:cNvSpPr txBox="1"/>
          <p:nvPr/>
        </p:nvSpPr>
        <p:spPr>
          <a:xfrm>
            <a:off x="4538290" y="2487749"/>
            <a:ext cx="3484316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6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PART</a:t>
            </a:r>
            <a:r>
              <a:rPr kumimoji="1" lang="zh-CN" altLang="en-US" sz="6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sz="6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</a:p>
        </p:txBody>
      </p:sp>
      <p:sp>
        <p:nvSpPr>
          <p:cNvPr id="21" name="矩形 20"/>
          <p:cNvSpPr/>
          <p:nvPr/>
        </p:nvSpPr>
        <p:spPr>
          <a:xfrm>
            <a:off x="5097760" y="3542994"/>
            <a:ext cx="2132330" cy="6451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kumimoji="1"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SQL </a:t>
            </a:r>
            <a:r>
              <a:rPr kumimoji="1"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函数</a:t>
            </a:r>
            <a:endParaRPr kumimoji="1"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0" y="762000"/>
            <a:ext cx="1533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openGauss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slow">
    <p:cover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21"/>
          <p:cNvSpPr txBox="1"/>
          <p:nvPr/>
        </p:nvSpPr>
        <p:spPr>
          <a:xfrm>
            <a:off x="0" y="762000"/>
            <a:ext cx="1533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openGauss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699260" y="685800"/>
            <a:ext cx="516826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sz="2800" b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单行函数</a:t>
            </a:r>
            <a:r>
              <a:rPr lang="en-US" altLang="zh-CN" sz="2800" b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(</a:t>
            </a:r>
            <a:r>
              <a:rPr lang="zh-CN" altLang="en-US" sz="2800" b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概述</a:t>
            </a:r>
            <a:r>
              <a:rPr lang="en-US" altLang="zh-CN" sz="2800" b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)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1821815" y="3667391"/>
            <a:ext cx="8909685" cy="2584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单行函数对于每一行数据进行计算后得到一行输出结果。SQL单行函数根据数据类型分为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字符函数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数值函数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日期函数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转换函数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以及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其他通用的函数等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。</a:t>
            </a:r>
          </a:p>
          <a:p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单行函数基本特性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单行函数对单行操作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每行返回一个结果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有可能返回值与原参数数据类型不一致（转换函数）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单行函数可以写在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SELECT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WHERE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ORDER BY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子句中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有些函数没有参数，有些函数包括一个或多个参数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函数可以嵌套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5225" y="1759295"/>
            <a:ext cx="6452870" cy="166497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821815" y="1363345"/>
            <a:ext cx="7679055" cy="33718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      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SQL函数这里指的是数据库内置函数，可以运用在SQL语句中实现特定的功能。</a:t>
            </a:r>
          </a:p>
        </p:txBody>
      </p:sp>
    </p:spTree>
  </p:cSld>
  <p:clrMapOvr>
    <a:masterClrMapping/>
  </p:clrMapOvr>
  <p:transition spd="slow">
    <p:cover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21"/>
          <p:cNvSpPr txBox="1"/>
          <p:nvPr/>
        </p:nvSpPr>
        <p:spPr>
          <a:xfrm>
            <a:off x="0" y="762000"/>
            <a:ext cx="1533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chemeClr val="bg1"/>
                </a:solidFill>
              </a:rPr>
              <a:t>openGauss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699260" y="685800"/>
            <a:ext cx="516826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sz="2800" b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单行函数</a:t>
            </a:r>
            <a:r>
              <a:rPr lang="en-US" altLang="zh-CN" sz="2800" b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(</a:t>
            </a:r>
            <a:r>
              <a:rPr lang="zh-CN" altLang="en-US" sz="2800" b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大小写转换函数</a:t>
            </a:r>
            <a:r>
              <a:rPr lang="en-US" altLang="zh-CN" sz="2800" b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)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2109935" y="5331145"/>
            <a:ext cx="5854380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1400" b="1" dirty="0">
                <a:latin typeface="Consolas" panose="020B0609020204030204" charset="0"/>
                <a:ea typeface="微软雅黑" panose="020B0503020204020204" pitchFamily="34" charset="-122"/>
                <a:cs typeface="Consolas" panose="020B0609020204030204" charset="0"/>
              </a:rPr>
              <a:t>initcap在单词分隔符语句中的示例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2046914" y="4018029"/>
            <a:ext cx="16442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1600" b="1" dirty="0"/>
              <a:t>使用示例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0196" y="4352605"/>
            <a:ext cx="8524499" cy="900529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9315" y="5587710"/>
            <a:ext cx="5446260" cy="79473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3730" y="1414719"/>
            <a:ext cx="5366473" cy="2859875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21"/>
          <p:cNvSpPr txBox="1"/>
          <p:nvPr/>
        </p:nvSpPr>
        <p:spPr>
          <a:xfrm>
            <a:off x="0" y="762000"/>
            <a:ext cx="1533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openGauss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699260" y="685800"/>
            <a:ext cx="516826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sz="2800" b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单行函数</a:t>
            </a:r>
            <a:r>
              <a:rPr lang="en-US" altLang="zh-CN" sz="2800" b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(</a:t>
            </a:r>
            <a:r>
              <a:rPr lang="zh-CN" altLang="en-US" sz="2800" b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字符操作函数</a:t>
            </a:r>
            <a:r>
              <a:rPr lang="en-US" altLang="zh-CN" sz="2800" b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)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9260" y="1632585"/>
            <a:ext cx="9256395" cy="3967480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21"/>
          <p:cNvSpPr txBox="1"/>
          <p:nvPr/>
        </p:nvSpPr>
        <p:spPr>
          <a:xfrm>
            <a:off x="0" y="762000"/>
            <a:ext cx="1533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openGauss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699260" y="685800"/>
            <a:ext cx="516826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sz="2800" b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单行函数</a:t>
            </a:r>
            <a:r>
              <a:rPr lang="en-US" altLang="zh-CN" sz="2800" b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(</a:t>
            </a:r>
            <a:r>
              <a:rPr lang="zh-CN" altLang="en-US" sz="2800" b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字符操作函数</a:t>
            </a:r>
            <a:r>
              <a:rPr lang="en-US" altLang="zh-CN" sz="2800" b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)</a:t>
            </a:r>
            <a:r>
              <a:rPr lang="zh-CN" altLang="en-US" sz="2800" b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示例</a:t>
            </a:r>
            <a:r>
              <a:rPr lang="en-US" altLang="zh-CN" sz="2800" b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</a:t>
            </a:r>
          </a:p>
        </p:txBody>
      </p:sp>
      <p:sp>
        <p:nvSpPr>
          <p:cNvPr id="4" name="矩形 3"/>
          <p:cNvSpPr/>
          <p:nvPr/>
        </p:nvSpPr>
        <p:spPr>
          <a:xfrm>
            <a:off x="1699260" y="1468217"/>
            <a:ext cx="232627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1400" b="1" dirty="0">
                <a:latin typeface="Consolas" panose="020B0609020204030204" charset="0"/>
                <a:cs typeface="Consolas" panose="020B0609020204030204" charset="0"/>
              </a:rPr>
              <a:t>【concat】连接字符串</a:t>
            </a:r>
          </a:p>
        </p:txBody>
      </p:sp>
      <p:sp>
        <p:nvSpPr>
          <p:cNvPr id="5" name="矩形 4"/>
          <p:cNvSpPr/>
          <p:nvPr/>
        </p:nvSpPr>
        <p:spPr>
          <a:xfrm>
            <a:off x="1699260" y="2548801"/>
            <a:ext cx="214674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1400" b="1" dirty="0">
                <a:latin typeface="Consolas" panose="020B0609020204030204" charset="0"/>
                <a:cs typeface="Consolas" panose="020B0609020204030204" charset="0"/>
              </a:rPr>
              <a:t>【substr】截取子串</a:t>
            </a:r>
          </a:p>
        </p:txBody>
      </p:sp>
      <p:sp>
        <p:nvSpPr>
          <p:cNvPr id="6" name="矩形 5"/>
          <p:cNvSpPr/>
          <p:nvPr/>
        </p:nvSpPr>
        <p:spPr>
          <a:xfrm>
            <a:off x="1699260" y="4414789"/>
            <a:ext cx="27847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1400" b="1" dirty="0">
                <a:latin typeface="Consolas" panose="020B0609020204030204" charset="0"/>
                <a:cs typeface="Consolas" panose="020B0609020204030204" charset="0"/>
              </a:rPr>
              <a:t>【length】获取字符串长度</a:t>
            </a:r>
          </a:p>
        </p:txBody>
      </p:sp>
      <p:sp>
        <p:nvSpPr>
          <p:cNvPr id="7" name="矩形 6"/>
          <p:cNvSpPr/>
          <p:nvPr/>
        </p:nvSpPr>
        <p:spPr>
          <a:xfrm>
            <a:off x="6867525" y="4414262"/>
            <a:ext cx="188705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1400" b="1" dirty="0">
                <a:latin typeface="Consolas" panose="020B0609020204030204" charset="0"/>
                <a:cs typeface="Consolas" panose="020B0609020204030204" charset="0"/>
                <a:sym typeface="+mn-ea"/>
              </a:rPr>
              <a:t>【replace】替换</a:t>
            </a:r>
            <a:endParaRPr lang="zh-CN" altLang="en-US" sz="1400" b="1" dirty="0">
              <a:latin typeface="Consolas" panose="020B0609020204030204" charset="0"/>
              <a:cs typeface="Consolas" panose="020B0609020204030204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7991" y="1772641"/>
            <a:ext cx="6724782" cy="677809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032" y="2856578"/>
            <a:ext cx="9063022" cy="1404323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2271" y="4725485"/>
            <a:ext cx="5002242" cy="136813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13147" y="4722038"/>
            <a:ext cx="4387492" cy="1361635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21"/>
          <p:cNvSpPr txBox="1"/>
          <p:nvPr/>
        </p:nvSpPr>
        <p:spPr>
          <a:xfrm>
            <a:off x="0" y="762000"/>
            <a:ext cx="1533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openGauss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699260" y="685800"/>
            <a:ext cx="516826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sz="2800" b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单行函数</a:t>
            </a:r>
            <a:r>
              <a:rPr lang="en-US" altLang="zh-CN" sz="2800" b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(</a:t>
            </a:r>
            <a:r>
              <a:rPr lang="zh-CN" altLang="en-US" sz="2800" b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字符操作函数</a:t>
            </a:r>
            <a:r>
              <a:rPr lang="en-US" altLang="zh-CN" sz="2800" b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)</a:t>
            </a:r>
            <a:r>
              <a:rPr lang="zh-CN" altLang="en-US" sz="2800" b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示例</a:t>
            </a:r>
            <a:r>
              <a:rPr lang="en-US" altLang="zh-CN" sz="2800" b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</a:t>
            </a:r>
          </a:p>
        </p:txBody>
      </p:sp>
      <p:sp>
        <p:nvSpPr>
          <p:cNvPr id="4" name="矩形 3"/>
          <p:cNvSpPr/>
          <p:nvPr/>
        </p:nvSpPr>
        <p:spPr>
          <a:xfrm>
            <a:off x="1533525" y="1449090"/>
            <a:ext cx="375295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【instr】子串在字符串第一次出现的位置</a:t>
            </a:r>
          </a:p>
        </p:txBody>
      </p:sp>
      <p:sp>
        <p:nvSpPr>
          <p:cNvPr id="5" name="矩形 4"/>
          <p:cNvSpPr/>
          <p:nvPr/>
        </p:nvSpPr>
        <p:spPr>
          <a:xfrm>
            <a:off x="1533525" y="3239458"/>
            <a:ext cx="300332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【lpad,rpad 】左补全，右补全</a:t>
            </a:r>
          </a:p>
        </p:txBody>
      </p:sp>
      <p:sp>
        <p:nvSpPr>
          <p:cNvPr id="6" name="矩形 5"/>
          <p:cNvSpPr/>
          <p:nvPr/>
        </p:nvSpPr>
        <p:spPr>
          <a:xfrm>
            <a:off x="1533525" y="4575177"/>
            <a:ext cx="323902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【trim】去掉首尾空格或指定字符 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8825" y="1723949"/>
            <a:ext cx="8134350" cy="136863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8825" y="3523609"/>
            <a:ext cx="6477612" cy="868589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8825" y="4890101"/>
            <a:ext cx="4581700" cy="1160301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94109" y="4890101"/>
            <a:ext cx="4412916" cy="1166107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1950643" y="6080798"/>
            <a:ext cx="42946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Tips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：要去除的串 trim_character 只能是单个字符</a:t>
            </a:r>
          </a:p>
        </p:txBody>
      </p:sp>
      <p:sp>
        <p:nvSpPr>
          <p:cNvPr id="15" name="矩形 14"/>
          <p:cNvSpPr/>
          <p:nvPr/>
        </p:nvSpPr>
        <p:spPr>
          <a:xfrm>
            <a:off x="8506437" y="4118210"/>
            <a:ext cx="369844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b="1" dirty="0"/>
              <a:t>如果</a:t>
            </a:r>
            <a:r>
              <a:rPr lang="en-US" altLang="zh-CN" sz="1400" b="1" dirty="0"/>
              <a:t>string</a:t>
            </a:r>
            <a:r>
              <a:rPr lang="zh-CN" altLang="en-US" sz="1400" b="1" dirty="0"/>
              <a:t>已经比</a:t>
            </a:r>
            <a:r>
              <a:rPr lang="en-US" altLang="zh-CN" sz="1400" b="1" dirty="0"/>
              <a:t>length</a:t>
            </a:r>
            <a:r>
              <a:rPr lang="zh-CN" altLang="en-US" sz="1400" b="1" dirty="0"/>
              <a:t>长则将其从尾部截断</a:t>
            </a:r>
          </a:p>
        </p:txBody>
      </p:sp>
    </p:spTree>
  </p:cSld>
  <p:clrMapOvr>
    <a:masterClrMapping/>
  </p:clrMapOvr>
  <p:transition spd="slow">
    <p:cover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21"/>
          <p:cNvSpPr txBox="1"/>
          <p:nvPr/>
        </p:nvSpPr>
        <p:spPr>
          <a:xfrm>
            <a:off x="0" y="762000"/>
            <a:ext cx="1533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openGauss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690370" y="685800"/>
            <a:ext cx="516826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sz="2800" b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单行函数</a:t>
            </a:r>
            <a:r>
              <a:rPr lang="en-US" altLang="zh-CN" sz="2800" b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(</a:t>
            </a:r>
            <a:r>
              <a:rPr lang="zh-CN" altLang="en-US" sz="2800" b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数字操作函数</a:t>
            </a:r>
            <a:r>
              <a:rPr lang="en-US" altLang="zh-CN" sz="2800" b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)</a:t>
            </a:r>
          </a:p>
        </p:txBody>
      </p:sp>
      <p:sp>
        <p:nvSpPr>
          <p:cNvPr id="4" name="矩形 3"/>
          <p:cNvSpPr/>
          <p:nvPr/>
        </p:nvSpPr>
        <p:spPr>
          <a:xfrm>
            <a:off x="1690370" y="1311929"/>
            <a:ext cx="333257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ROUND：对指定的值进行四舍五入</a:t>
            </a:r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690370" y="2279414"/>
            <a:ext cx="314861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TRUNC:对指定的值进行截断取整</a:t>
            </a:r>
          </a:p>
        </p:txBody>
      </p:sp>
      <p:sp>
        <p:nvSpPr>
          <p:cNvPr id="6" name="矩形 5"/>
          <p:cNvSpPr/>
          <p:nvPr/>
        </p:nvSpPr>
        <p:spPr>
          <a:xfrm>
            <a:off x="1690371" y="3302931"/>
            <a:ext cx="292259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MOD：返回除法计算后的余数</a:t>
            </a:r>
          </a:p>
        </p:txBody>
      </p:sp>
      <p:sp>
        <p:nvSpPr>
          <p:cNvPr id="7" name="矩形 6"/>
          <p:cNvSpPr/>
          <p:nvPr/>
        </p:nvSpPr>
        <p:spPr>
          <a:xfrm>
            <a:off x="1690370" y="4377883"/>
            <a:ext cx="244810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其他常用数字操作函数：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2172" y="1595059"/>
            <a:ext cx="8693791" cy="604843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2172" y="2606435"/>
            <a:ext cx="8693792" cy="59774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2174" y="3626368"/>
            <a:ext cx="8693790" cy="707369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27932" y="4630369"/>
            <a:ext cx="5222842" cy="852489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27932" y="5482858"/>
            <a:ext cx="7954636" cy="916092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21"/>
          <p:cNvSpPr txBox="1"/>
          <p:nvPr/>
        </p:nvSpPr>
        <p:spPr>
          <a:xfrm>
            <a:off x="0" y="762000"/>
            <a:ext cx="1533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openGauss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690370" y="685800"/>
            <a:ext cx="516826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sz="2800" b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单行函数</a:t>
            </a:r>
            <a:r>
              <a:rPr lang="en-US" altLang="zh-CN" sz="2800" b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(</a:t>
            </a:r>
            <a:r>
              <a:rPr lang="zh-CN" altLang="en-US" sz="2800" b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日期</a:t>
            </a:r>
            <a:r>
              <a:rPr lang="en-US" altLang="zh-CN" sz="2800" b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/</a:t>
            </a:r>
            <a:r>
              <a:rPr lang="zh-CN" altLang="en-US" sz="2800" b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时间函数</a:t>
            </a:r>
            <a:r>
              <a:rPr lang="en-US" altLang="zh-CN" sz="2800" b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)</a:t>
            </a:r>
            <a:r>
              <a:rPr lang="zh-CN" altLang="en-US" sz="2800" b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示例</a:t>
            </a:r>
            <a:r>
              <a:rPr lang="en-US" altLang="zh-CN" sz="2800" b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0583" y="1692283"/>
            <a:ext cx="9993548" cy="1754874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690370" y="1425331"/>
            <a:ext cx="155042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查询当前时间</a:t>
            </a:r>
          </a:p>
        </p:txBody>
      </p:sp>
      <p:sp>
        <p:nvSpPr>
          <p:cNvPr id="7" name="矩形 6"/>
          <p:cNvSpPr/>
          <p:nvPr/>
        </p:nvSpPr>
        <p:spPr>
          <a:xfrm>
            <a:off x="1690370" y="3519838"/>
            <a:ext cx="226857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显示当前事务开始时间</a:t>
            </a:r>
          </a:p>
        </p:txBody>
      </p:sp>
      <p:sp>
        <p:nvSpPr>
          <p:cNvPr id="8" name="矩形 7"/>
          <p:cNvSpPr/>
          <p:nvPr/>
        </p:nvSpPr>
        <p:spPr>
          <a:xfrm>
            <a:off x="1719865" y="4882201"/>
            <a:ext cx="11913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时间截断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0583" y="3826835"/>
            <a:ext cx="9028579" cy="994738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8305" y="5161462"/>
            <a:ext cx="4745175" cy="1001409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5773" y="5159655"/>
            <a:ext cx="5163185" cy="1000227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21"/>
          <p:cNvSpPr txBox="1"/>
          <p:nvPr/>
        </p:nvSpPr>
        <p:spPr>
          <a:xfrm>
            <a:off x="0" y="762000"/>
            <a:ext cx="1533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openGauss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690370" y="685681"/>
            <a:ext cx="516826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单行函数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(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日期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/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时间函数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)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示例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</a:t>
            </a:r>
          </a:p>
        </p:txBody>
      </p:sp>
      <p:sp>
        <p:nvSpPr>
          <p:cNvPr id="2" name="矩形 1"/>
          <p:cNvSpPr/>
          <p:nvPr/>
        </p:nvSpPr>
        <p:spPr>
          <a:xfrm>
            <a:off x="1242313" y="1404522"/>
            <a:ext cx="12442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时间截取 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1036" y="1733003"/>
            <a:ext cx="5284322" cy="152950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9805" y="1737711"/>
            <a:ext cx="5284322" cy="1524799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1242313" y="3578216"/>
            <a:ext cx="12442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时间计算 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2202" y="3845856"/>
            <a:ext cx="8908350" cy="2565141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21"/>
          <p:cNvSpPr txBox="1"/>
          <p:nvPr/>
        </p:nvSpPr>
        <p:spPr>
          <a:xfrm>
            <a:off x="0" y="762000"/>
            <a:ext cx="1533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openGauss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699260" y="685800"/>
            <a:ext cx="21767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where</a:t>
            </a:r>
            <a:r>
              <a:rPr lang="zh-CN" altLang="en-US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子句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1960245" y="1732280"/>
            <a:ext cx="700405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1400">
                <a:latin typeface="Consolas" panose="020B0609020204030204" charset="0"/>
                <a:ea typeface="微软雅黑" panose="020B0503020204020204" pitchFamily="34" charset="-122"/>
                <a:cs typeface="Consolas" panose="020B0609020204030204" charset="0"/>
              </a:rPr>
              <a:t>WHERE</a:t>
            </a:r>
            <a:r>
              <a:rPr lang="zh-CN" altLang="en-US" sz="1400">
                <a:latin typeface="Consolas" panose="020B0609020204030204" charset="0"/>
                <a:ea typeface="微软雅黑" panose="020B0503020204020204" pitchFamily="34" charset="-122"/>
                <a:cs typeface="Consolas" panose="020B0609020204030204" charset="0"/>
              </a:rPr>
              <a:t>限定查询中，WHERE子句构成了一个行选择表达式，用来缩小SELECT查询的范围。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757680" y="2202815"/>
            <a:ext cx="9010015" cy="11684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 sz="1400" b="1">
                <a:latin typeface="Consolas" panose="020B0609020204030204" charset="0"/>
                <a:ea typeface="微软雅黑" panose="020B0503020204020204" pitchFamily="34" charset="-122"/>
                <a:cs typeface="Consolas" panose="020B0609020204030204" charset="0"/>
              </a:rPr>
              <a:t>SQL</a:t>
            </a:r>
            <a:r>
              <a:rPr lang="zh-CN" altLang="en-US" sz="1400" b="1">
                <a:latin typeface="Consolas" panose="020B0609020204030204" charset="0"/>
                <a:ea typeface="微软雅黑" panose="020B0503020204020204" pitchFamily="34" charset="-122"/>
                <a:cs typeface="Consolas" panose="020B0609020204030204" charset="0"/>
              </a:rPr>
              <a:t>限定查询基本语法</a:t>
            </a:r>
          </a:p>
          <a:p>
            <a:pPr marL="285750" indent="-285750"/>
            <a:r>
              <a:rPr lang="zh-CN" altLang="en-US" sz="1400">
                <a:latin typeface="Consolas" panose="020B0609020204030204" charset="0"/>
                <a:ea typeface="微软雅黑" panose="020B0503020204020204" pitchFamily="34" charset="-122"/>
                <a:cs typeface="Consolas" panose="020B0609020204030204" charset="0"/>
              </a:rPr>
              <a:t>  SELECT [DISTINCT] {*|column [alias],...}</a:t>
            </a:r>
          </a:p>
          <a:p>
            <a:r>
              <a:rPr lang="zh-CN" altLang="en-US" sz="1400">
                <a:latin typeface="Consolas" panose="020B0609020204030204" charset="0"/>
                <a:ea typeface="微软雅黑" panose="020B0503020204020204" pitchFamily="34" charset="-122"/>
                <a:cs typeface="Consolas" panose="020B0609020204030204" charset="0"/>
              </a:rPr>
              <a:t>  FROM    table</a:t>
            </a:r>
          </a:p>
          <a:p>
            <a:r>
              <a:rPr lang="zh-CN" altLang="en-US" sz="1400">
                <a:latin typeface="Consolas" panose="020B0609020204030204" charset="0"/>
                <a:ea typeface="微软雅黑" panose="020B0503020204020204" pitchFamily="34" charset="-122"/>
                <a:cs typeface="Consolas" panose="020B0609020204030204" charset="0"/>
              </a:rPr>
              <a:t>  [WHERE  contition(s)];    </a:t>
            </a:r>
          </a:p>
          <a:p>
            <a:r>
              <a:rPr lang="zh-CN" altLang="en-US" sz="1400">
                <a:latin typeface="Consolas" panose="020B0609020204030204" charset="0"/>
                <a:ea typeface="微软雅黑" panose="020B0503020204020204" pitchFamily="34" charset="-122"/>
                <a:cs typeface="Consolas" panose="020B0609020204030204" charset="0"/>
              </a:rPr>
              <a:t>  -- </a:t>
            </a:r>
            <a:r>
              <a:rPr lang="zh-CN" altLang="en-US" sz="1400">
                <a:latin typeface="Consolas" panose="020B0609020204030204" charset="0"/>
                <a:ea typeface="微软雅黑" panose="020B0503020204020204" pitchFamily="34" charset="-122"/>
                <a:cs typeface="Consolas" panose="020B0609020204030204" charset="0"/>
                <a:sym typeface="+mn-ea"/>
              </a:rPr>
              <a:t>condition是返回值为布尔型的任意表达式，任何不满足该条件的行都不会被检索。</a:t>
            </a:r>
            <a:endParaRPr lang="zh-CN" altLang="en-US" sz="1400">
              <a:latin typeface="Consolas" panose="020B0609020204030204" charset="0"/>
              <a:ea typeface="微软雅黑" panose="020B0503020204020204" pitchFamily="34" charset="-122"/>
              <a:cs typeface="Consolas" panose="020B060902020403020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895475" y="3703320"/>
            <a:ext cx="1859915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 sz="1400" b="1">
                <a:latin typeface="微软雅黑" panose="020B0503020204020204" pitchFamily="34" charset="-122"/>
                <a:ea typeface="微软雅黑" panose="020B0503020204020204" pitchFamily="34" charset="-122"/>
                <a:cs typeface="Consolas" panose="020B0609020204030204" charset="0"/>
              </a:rPr>
              <a:t>基本使用示例：</a:t>
            </a:r>
            <a:endParaRPr lang="zh-CN" altLang="en-US" sz="1400">
              <a:latin typeface="Consolas" panose="020B0609020204030204" charset="0"/>
              <a:cs typeface="Consolas" panose="020B060902020403020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3100" y="4010025"/>
            <a:ext cx="8305800" cy="1151890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21"/>
          <p:cNvSpPr txBox="1"/>
          <p:nvPr/>
        </p:nvSpPr>
        <p:spPr>
          <a:xfrm>
            <a:off x="0" y="762000"/>
            <a:ext cx="1533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openGauss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631647" y="685681"/>
            <a:ext cx="3435303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日期计算相关示例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3433" y="1387903"/>
            <a:ext cx="8905133" cy="1006272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3433" y="2394175"/>
            <a:ext cx="8905133" cy="3778144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21"/>
          <p:cNvSpPr txBox="1"/>
          <p:nvPr/>
        </p:nvSpPr>
        <p:spPr>
          <a:xfrm>
            <a:off x="0" y="762000"/>
            <a:ext cx="1533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openGauss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690370" y="685800"/>
            <a:ext cx="646303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sz="2800" b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单行函数</a:t>
            </a:r>
            <a:r>
              <a:rPr lang="en-US" altLang="zh-CN" sz="2800" b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(</a:t>
            </a:r>
            <a:r>
              <a:rPr lang="zh-CN" sz="2800" b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数据类型转换</a:t>
            </a:r>
            <a:r>
              <a:rPr lang="en-US" altLang="zh-CN" sz="2800" b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)-&gt;</a:t>
            </a:r>
            <a:r>
              <a:rPr lang="zh-CN" altLang="en-US" sz="2800" b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隐式转换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532890" y="1443990"/>
            <a:ext cx="948880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数据库中允许有些数据类型进行隐式类型转换（赋值、函数调用的参数等），有些数据类型间不允许进行隐式数据类型转换，可尝试使用openGauss提供的类型转换函数，例如CAST进行数据类型强转。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604645" y="1904365"/>
            <a:ext cx="3428365" cy="27559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openGauss数据库常见的隐式类型转换，见表：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8655" y="2179955"/>
            <a:ext cx="5952512" cy="3029608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2499919" y="5118735"/>
            <a:ext cx="708736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zh-CN" altLang="en-US" sz="1200" b="1" dirty="0">
                <a:latin typeface="Consolas" panose="020B0609020204030204" charset="0"/>
                <a:cs typeface="Consolas" panose="020B0609020204030204" charset="0"/>
              </a:rPr>
              <a:t>示例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5148" y="5359811"/>
            <a:ext cx="7084288" cy="1024142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21"/>
          <p:cNvSpPr txBox="1"/>
          <p:nvPr/>
        </p:nvSpPr>
        <p:spPr>
          <a:xfrm>
            <a:off x="0" y="762000"/>
            <a:ext cx="1533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openGauss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690370" y="685800"/>
            <a:ext cx="646303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sz="2800" b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单行函数</a:t>
            </a:r>
            <a:r>
              <a:rPr lang="en-US" altLang="zh-CN" sz="2800" b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(</a:t>
            </a:r>
            <a:r>
              <a:rPr lang="zh-CN" sz="2800" b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数据类型转换</a:t>
            </a:r>
            <a:r>
              <a:rPr lang="en-US" altLang="zh-CN" sz="2800" b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)-&gt;</a:t>
            </a:r>
            <a:r>
              <a:rPr lang="zh-CN" altLang="en-US" sz="2800" b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显示转换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8020" y="1625918"/>
            <a:ext cx="2759675" cy="1604327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1926590" y="1439545"/>
            <a:ext cx="290449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charset="0"/>
              <a:buChar char="Ø"/>
            </a:pPr>
            <a:r>
              <a:rPr lang="zh-CN" altLang="en-US" sz="1200" b="1">
                <a:latin typeface="微软雅黑" panose="020B0503020204020204" pitchFamily="34" charset="-122"/>
                <a:ea typeface="微软雅黑" panose="020B0503020204020204" pitchFamily="34" charset="-122"/>
              </a:rPr>
              <a:t>常见的数据类型转换场景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1926590" y="3230245"/>
            <a:ext cx="4169410" cy="430887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zh-CN" altLang="en-US" sz="1200" b="1" dirty="0">
                <a:latin typeface="Consolas" panose="020B0609020204030204" charset="0"/>
                <a:cs typeface="Consolas" panose="020B0609020204030204" charset="0"/>
              </a:rPr>
              <a:t>cast(x as y)</a:t>
            </a:r>
            <a:endParaRPr lang="zh-CN" altLang="en-US" sz="1200" dirty="0">
              <a:latin typeface="Consolas" panose="020B0609020204030204" charset="0"/>
              <a:cs typeface="Consolas" panose="020B0609020204030204" charset="0"/>
            </a:endParaRPr>
          </a:p>
          <a:p>
            <a:r>
              <a:rPr lang="zh-CN" altLang="en-US" sz="1000" dirty="0">
                <a:latin typeface="Consolas" panose="020B0609020204030204" charset="0"/>
                <a:cs typeface="Consolas" panose="020B0609020204030204" charset="0"/>
              </a:rPr>
              <a:t>描述：类型转换函数，将x转换成y指定的类型。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5639630" y="3230245"/>
            <a:ext cx="2989317" cy="4308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zh-CN" altLang="en-US" sz="1200" b="1" dirty="0">
                <a:latin typeface="Consolas" panose="020B0609020204030204" charset="0"/>
                <a:cs typeface="Consolas" panose="020B0609020204030204" charset="0"/>
              </a:rPr>
              <a:t>to_number(text, text)</a:t>
            </a:r>
          </a:p>
          <a:p>
            <a:r>
              <a:rPr lang="zh-CN" altLang="en-US" sz="1000" dirty="0">
                <a:latin typeface="Consolas" panose="020B0609020204030204" charset="0"/>
                <a:cs typeface="Consolas" panose="020B0609020204030204" charset="0"/>
              </a:rPr>
              <a:t>描述：将字符串类型的值转换为指定格式的数字。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8066" y="3655282"/>
            <a:ext cx="3489945" cy="2744761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9630" y="5561901"/>
            <a:ext cx="5802404" cy="83604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7499" y="3648393"/>
            <a:ext cx="2971448" cy="1911798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31948" y="3620297"/>
            <a:ext cx="2583632" cy="1899059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8684226" y="3662841"/>
            <a:ext cx="492443" cy="189906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txBody>
          <a:bodyPr vert="eaVert" wrap="square" rtlCol="0" anchor="t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数值格式化模板</a:t>
            </a:r>
          </a:p>
        </p:txBody>
      </p:sp>
    </p:spTree>
  </p:cSld>
  <p:clrMapOvr>
    <a:masterClrMapping/>
  </p:clrMapOvr>
  <p:transition spd="slow">
    <p:cover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21"/>
          <p:cNvSpPr txBox="1"/>
          <p:nvPr/>
        </p:nvSpPr>
        <p:spPr>
          <a:xfrm>
            <a:off x="0" y="762000"/>
            <a:ext cx="1533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openGauss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671320" y="685800"/>
            <a:ext cx="749109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sz="2800" b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单行函数</a:t>
            </a:r>
            <a:r>
              <a:rPr lang="en-US" altLang="zh-CN" sz="2800" b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(</a:t>
            </a:r>
            <a:r>
              <a:rPr lang="zh-CN" sz="2800" b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数据类型转换</a:t>
            </a:r>
            <a:r>
              <a:rPr lang="en-US" altLang="zh-CN" sz="2800" b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)-&gt;char</a:t>
            </a:r>
            <a:r>
              <a:rPr lang="zh-CN" altLang="en-US" sz="2800" b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类型转换</a:t>
            </a: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995" y="1635760"/>
            <a:ext cx="3409950" cy="2193925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995" y="3829685"/>
            <a:ext cx="3410585" cy="2454275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975995" y="1372235"/>
            <a:ext cx="290449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charset="0"/>
              <a:buChar char="Ø"/>
            </a:pP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数值格式化模板</a:t>
            </a: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12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to_char</a:t>
            </a: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4386580" y="1576070"/>
            <a:ext cx="4841501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171450" indent="-171450">
              <a:buFont typeface="Wingdings" panose="05000000000000000000" pitchFamily="2" charset="2"/>
              <a:buChar char="u"/>
            </a:pPr>
            <a:r>
              <a:rPr lang="zh-CN" altLang="en-US" sz="1200" b="1" dirty="0">
                <a:latin typeface="Consolas" panose="020B0609020204030204" charset="0"/>
                <a:ea typeface="微软雅黑" panose="020B0503020204020204" pitchFamily="34" charset="-122"/>
                <a:cs typeface="Consolas" panose="020B0609020204030204" charset="0"/>
              </a:rPr>
              <a:t> to_char (string)</a:t>
            </a:r>
          </a:p>
          <a:p>
            <a:r>
              <a:rPr lang="zh-CN" altLang="en-US" sz="1200" dirty="0">
                <a:latin typeface="Consolas" panose="020B0609020204030204" charset="0"/>
                <a:ea typeface="微软雅黑" panose="020B0503020204020204" pitchFamily="34" charset="-122"/>
                <a:cs typeface="Consolas" panose="020B0609020204030204" charset="0"/>
              </a:rPr>
              <a:t>描述：将CHAR、VARCHAR、VARCHAR2、CLOB类型转换为VARCHAR类型。</a:t>
            </a:r>
          </a:p>
          <a:p>
            <a:r>
              <a:rPr lang="zh-CN" altLang="en-US" sz="1200" dirty="0">
                <a:latin typeface="Consolas" panose="020B0609020204030204" charset="0"/>
                <a:ea typeface="微软雅黑" panose="020B0503020204020204" pitchFamily="34" charset="-122"/>
                <a:cs typeface="Consolas" panose="020B0609020204030204" charset="0"/>
              </a:rPr>
              <a:t>如果对CLOB类型进行转换，且待转换的CLOB值超出目标类型的范围</a:t>
            </a:r>
            <a:r>
              <a:rPr lang="en-US" altLang="zh-CN" sz="1200" dirty="0">
                <a:latin typeface="Consolas" panose="020B0609020204030204" charset="0"/>
                <a:ea typeface="微软雅黑" panose="020B0503020204020204" pitchFamily="34" charset="-122"/>
                <a:cs typeface="Consolas" panose="020B0609020204030204" charset="0"/>
              </a:rPr>
              <a:t>(varchar</a:t>
            </a:r>
            <a:r>
              <a:rPr lang="zh-CN" altLang="en-US" sz="1200" dirty="0">
                <a:latin typeface="Consolas" panose="020B0609020204030204" charset="0"/>
                <a:ea typeface="微软雅黑" panose="020B0503020204020204" pitchFamily="34" charset="-122"/>
                <a:cs typeface="Consolas" panose="020B0609020204030204" charset="0"/>
              </a:rPr>
              <a:t>存储空间为</a:t>
            </a:r>
            <a:r>
              <a:rPr lang="en-US" altLang="zh-CN" sz="1200" dirty="0">
                <a:latin typeface="Consolas" panose="020B0609020204030204" charset="0"/>
                <a:ea typeface="微软雅黑" panose="020B0503020204020204" pitchFamily="34" charset="-122"/>
                <a:cs typeface="Consolas" panose="020B0609020204030204" charset="0"/>
              </a:rPr>
              <a:t>10MB)</a:t>
            </a:r>
            <a:r>
              <a:rPr lang="zh-CN" altLang="en-US" sz="1200" dirty="0">
                <a:latin typeface="Consolas" panose="020B0609020204030204" charset="0"/>
                <a:ea typeface="微软雅黑" panose="020B0503020204020204" pitchFamily="34" charset="-122"/>
                <a:cs typeface="Consolas" panose="020B0609020204030204" charset="0"/>
              </a:rPr>
              <a:t>，则返回错误。</a:t>
            </a:r>
            <a:endParaRPr lang="en-US" altLang="zh-CN" sz="1200" b="1" dirty="0">
              <a:latin typeface="Consolas" panose="020B0609020204030204" charset="0"/>
              <a:ea typeface="微软雅黑" panose="020B0503020204020204" pitchFamily="34" charset="-122"/>
              <a:cs typeface="Consolas" panose="020B060902020403020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4"/>
          <a:srcRect r="23174"/>
          <a:stretch>
            <a:fillRect/>
          </a:stretch>
        </p:blipFill>
        <p:spPr>
          <a:xfrm>
            <a:off x="9311776" y="1761564"/>
            <a:ext cx="2340337" cy="862159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385945" y="2777361"/>
            <a:ext cx="6096000" cy="938719"/>
          </a:xfrm>
          <a:prstGeom prst="rect">
            <a:avLst/>
          </a:prstGeom>
        </p:spPr>
        <p:txBody>
          <a:bodyPr>
            <a:spAutoFit/>
          </a:bodyPr>
          <a:lstStyle/>
          <a:p>
            <a:pPr marL="171450" indent="-171450">
              <a:buFont typeface="Wingdings" panose="05000000000000000000" pitchFamily="2" charset="2"/>
              <a:buChar char="u"/>
            </a:pPr>
            <a:r>
              <a:rPr lang="zh-CN" altLang="en-US" sz="1100" b="1" dirty="0">
                <a:latin typeface="Consolas" panose="020B0609020204030204" charset="0"/>
                <a:ea typeface="微软雅黑" panose="020B0503020204020204" pitchFamily="34" charset="-122"/>
                <a:cs typeface="Consolas" panose="020B0609020204030204" charset="0"/>
              </a:rPr>
              <a:t> to_char (numeric/smallint/integer/bigint/double precision/real[, fmt])</a:t>
            </a:r>
          </a:p>
          <a:p>
            <a:r>
              <a:rPr lang="zh-CN" altLang="en-US" sz="1100" dirty="0">
                <a:latin typeface="Consolas" panose="020B0609020204030204" charset="0"/>
                <a:ea typeface="微软雅黑" panose="020B0503020204020204" pitchFamily="34" charset="-122"/>
                <a:cs typeface="Consolas" panose="020B0609020204030204" charset="0"/>
              </a:rPr>
              <a:t>描述：将一个整型/浮点类型/数字类型的值转换为指定格式的字符串。</a:t>
            </a:r>
          </a:p>
          <a:p>
            <a:r>
              <a:rPr lang="zh-CN" altLang="en-US" sz="1100" dirty="0">
                <a:latin typeface="Consolas" panose="020B0609020204030204" charset="0"/>
                <a:ea typeface="微软雅黑" panose="020B0503020204020204" pitchFamily="34" charset="-122"/>
                <a:cs typeface="Consolas" panose="020B0609020204030204" charset="0"/>
              </a:rPr>
              <a:t>模板可以有类似FM的修饰词抑制前导的零或尾随的空白，但FM不抑制由模板0指定而输出的0。</a:t>
            </a:r>
          </a:p>
          <a:p>
            <a:r>
              <a:rPr lang="zh-CN" altLang="en-US" sz="1100" dirty="0">
                <a:latin typeface="Consolas" panose="020B0609020204030204" charset="0"/>
                <a:ea typeface="微软雅黑" panose="020B0503020204020204" pitchFamily="34" charset="-122"/>
                <a:cs typeface="Consolas" panose="020B0609020204030204" charset="0"/>
              </a:rPr>
              <a:t>要将整型类型的值转换成对应16进制值的字符串，使用模板X或x。</a:t>
            </a:r>
          </a:p>
          <a:p>
            <a:r>
              <a:rPr lang="zh-CN" altLang="en-US" sz="1100" b="1" dirty="0">
                <a:latin typeface="Consolas" panose="020B0609020204030204" charset="0"/>
                <a:ea typeface="微软雅黑" panose="020B0503020204020204" pitchFamily="34" charset="-122"/>
                <a:cs typeface="Consolas" panose="020B0609020204030204" charset="0"/>
              </a:rPr>
              <a:t>示例：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8110" y="3679215"/>
            <a:ext cx="6532402" cy="1319812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88110" y="5033586"/>
            <a:ext cx="6912179" cy="1250374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9228081" y="1493936"/>
            <a:ext cx="101181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1400" b="1" dirty="0">
                <a:latin typeface="Consolas" panose="020B0609020204030204" charset="0"/>
                <a:ea typeface="微软雅黑" panose="020B0503020204020204" pitchFamily="34" charset="-122"/>
                <a:cs typeface="Consolas" panose="020B0609020204030204" charset="0"/>
              </a:rPr>
              <a:t>示例：</a:t>
            </a:r>
          </a:p>
        </p:txBody>
      </p:sp>
    </p:spTree>
  </p:cSld>
  <p:clrMapOvr>
    <a:masterClrMapping/>
  </p:clrMapOvr>
  <p:transition spd="slow">
    <p:cover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21"/>
          <p:cNvSpPr txBox="1"/>
          <p:nvPr/>
        </p:nvSpPr>
        <p:spPr>
          <a:xfrm>
            <a:off x="0" y="762000"/>
            <a:ext cx="1533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openGauss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690370" y="685800"/>
            <a:ext cx="706247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sz="2800" b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单行函数</a:t>
            </a:r>
            <a:r>
              <a:rPr lang="en-US" altLang="zh-CN" sz="2800" b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(</a:t>
            </a:r>
            <a:r>
              <a:rPr lang="zh-CN" sz="2800" b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数据类型转换</a:t>
            </a:r>
            <a:r>
              <a:rPr lang="en-US" altLang="zh-CN" sz="2800" b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)-&gt;</a:t>
            </a:r>
            <a:r>
              <a:rPr lang="zh-CN" altLang="en-US" sz="2800" b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日期类型转换</a:t>
            </a: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5266" y="1207770"/>
            <a:ext cx="4146960" cy="5097057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2226" y="1207770"/>
            <a:ext cx="3975078" cy="300795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2225" y="4930339"/>
            <a:ext cx="6722741" cy="1374488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5322225" y="4611250"/>
            <a:ext cx="101181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1400" b="1" dirty="0">
                <a:latin typeface="Consolas" panose="020B0609020204030204" charset="0"/>
                <a:ea typeface="微软雅黑" panose="020B0503020204020204" pitchFamily="34" charset="-122"/>
                <a:cs typeface="Consolas" panose="020B0609020204030204" charset="0"/>
              </a:rPr>
              <a:t>示例：</a:t>
            </a:r>
          </a:p>
        </p:txBody>
      </p:sp>
    </p:spTree>
  </p:cSld>
  <p:clrMapOvr>
    <a:masterClrMapping/>
  </p:clrMapOvr>
  <p:transition spd="slow">
    <p:cover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21"/>
          <p:cNvSpPr txBox="1"/>
          <p:nvPr/>
        </p:nvSpPr>
        <p:spPr>
          <a:xfrm>
            <a:off x="0" y="762000"/>
            <a:ext cx="1533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openGauss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690370" y="685800"/>
            <a:ext cx="706247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聚集函数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4894" y="1320419"/>
            <a:ext cx="3813175" cy="291465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866265" y="4152586"/>
            <a:ext cx="3813174" cy="1384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171450" indent="-171450">
              <a:buFont typeface="Wingdings" panose="05000000000000000000" charset="0"/>
              <a:buChar char="Ø"/>
            </a:pPr>
            <a:r>
              <a:rPr lang="zh-CN" altLang="en-US" sz="1200" b="1" dirty="0">
                <a:latin typeface="Consolas" panose="020B0609020204030204" charset="0"/>
                <a:ea typeface="微软雅黑" panose="020B0503020204020204" pitchFamily="34" charset="-122"/>
                <a:cs typeface="Consolas" panose="020B0609020204030204" charset="0"/>
              </a:rPr>
              <a:t>计算总和</a:t>
            </a:r>
          </a:p>
          <a:p>
            <a:r>
              <a:rPr lang="zh-CN" altLang="en-US" sz="1200" dirty="0">
                <a:latin typeface="Consolas" panose="020B0609020204030204" charset="0"/>
                <a:ea typeface="微软雅黑" panose="020B0503020204020204" pitchFamily="34" charset="-122"/>
                <a:cs typeface="Consolas" panose="020B0609020204030204" charset="0"/>
              </a:rPr>
              <a:t>•</a:t>
            </a:r>
            <a:r>
              <a:rPr lang="zh-CN" altLang="en-US" sz="1200" b="1" dirty="0">
                <a:latin typeface="Consolas" panose="020B0609020204030204" charset="0"/>
                <a:ea typeface="微软雅黑" panose="020B0503020204020204" pitchFamily="34" charset="-122"/>
                <a:cs typeface="Consolas" panose="020B0609020204030204" charset="0"/>
              </a:rPr>
              <a:t>sum(expression)</a:t>
            </a:r>
          </a:p>
          <a:p>
            <a:r>
              <a:rPr lang="zh-CN" altLang="en-US" sz="1200" dirty="0">
                <a:latin typeface="Consolas" panose="020B0609020204030204" charset="0"/>
                <a:ea typeface="微软雅黑" panose="020B0503020204020204" pitchFamily="34" charset="-122"/>
                <a:cs typeface="Consolas" panose="020B0609020204030204" charset="0"/>
              </a:rPr>
              <a:t>返回类型：</a:t>
            </a:r>
          </a:p>
          <a:p>
            <a:r>
              <a:rPr lang="zh-CN" altLang="en-US" sz="1200" dirty="0">
                <a:latin typeface="Consolas" panose="020B0609020204030204" charset="0"/>
                <a:ea typeface="微软雅黑" panose="020B0503020204020204" pitchFamily="34" charset="-122"/>
                <a:cs typeface="Consolas" panose="020B0609020204030204" charset="0"/>
              </a:rPr>
              <a:t>对于SMALLINT或INT输入，输出类型为BIGINT。</a:t>
            </a:r>
          </a:p>
          <a:p>
            <a:r>
              <a:rPr lang="zh-CN" altLang="en-US" sz="1200" dirty="0">
                <a:latin typeface="Consolas" panose="020B0609020204030204" charset="0"/>
                <a:ea typeface="微软雅黑" panose="020B0503020204020204" pitchFamily="34" charset="-122"/>
                <a:cs typeface="Consolas" panose="020B0609020204030204" charset="0"/>
              </a:rPr>
              <a:t>对于BIGINT输入，输出类型为NUMBER 。</a:t>
            </a:r>
          </a:p>
          <a:p>
            <a:r>
              <a:rPr lang="zh-CN" altLang="en-US" sz="1200" dirty="0">
                <a:latin typeface="Consolas" panose="020B0609020204030204" charset="0"/>
                <a:ea typeface="微软雅黑" panose="020B0503020204020204" pitchFamily="34" charset="-122"/>
                <a:cs typeface="Consolas" panose="020B0609020204030204" charset="0"/>
              </a:rPr>
              <a:t>对于浮点数输入，输出类型为DOUBLE PRECISION。</a:t>
            </a:r>
          </a:p>
          <a:p>
            <a:r>
              <a:rPr lang="zh-CN" altLang="en-US" sz="1200" dirty="0">
                <a:latin typeface="Consolas" panose="020B0609020204030204" charset="0"/>
                <a:ea typeface="微软雅黑" panose="020B0503020204020204" pitchFamily="34" charset="-122"/>
                <a:cs typeface="Consolas" panose="020B0609020204030204" charset="0"/>
              </a:rPr>
              <a:t>否则和输入数据类型相同。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6773795" y="4235069"/>
            <a:ext cx="3958089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171450" indent="-171450">
              <a:buFont typeface="Wingdings" panose="05000000000000000000" charset="0"/>
              <a:buChar char="Ø"/>
            </a:pPr>
            <a:r>
              <a:rPr lang="zh-CN" altLang="en-US" sz="1200" b="1" dirty="0">
                <a:latin typeface="Consolas" panose="020B0609020204030204" charset="0"/>
                <a:ea typeface="微软雅黑" panose="020B0503020204020204" pitchFamily="34" charset="-122"/>
                <a:cs typeface="Consolas" panose="020B0609020204030204" charset="0"/>
              </a:rPr>
              <a:t>计算平均值</a:t>
            </a:r>
          </a:p>
          <a:p>
            <a:pPr marL="171450" indent="-171450"/>
            <a:r>
              <a:rPr lang="zh-CN" altLang="en-US" sz="1200" dirty="0">
                <a:latin typeface="Consolas" panose="020B0609020204030204" charset="0"/>
                <a:ea typeface="微软雅黑" panose="020B0503020204020204" pitchFamily="34" charset="-122"/>
                <a:cs typeface="Consolas" panose="020B0609020204030204" charset="0"/>
              </a:rPr>
              <a:t>•</a:t>
            </a:r>
            <a:r>
              <a:rPr lang="zh-CN" altLang="en-US" sz="1200" b="1" dirty="0">
                <a:latin typeface="Consolas" panose="020B0609020204030204" charset="0"/>
                <a:ea typeface="微软雅黑" panose="020B0503020204020204" pitchFamily="34" charset="-122"/>
                <a:cs typeface="Consolas" panose="020B0609020204030204" charset="0"/>
              </a:rPr>
              <a:t>avg(expression)</a:t>
            </a:r>
          </a:p>
          <a:p>
            <a:r>
              <a:rPr lang="zh-CN" altLang="en-US" sz="1200" dirty="0">
                <a:latin typeface="Consolas" panose="020B0609020204030204" charset="0"/>
                <a:ea typeface="微软雅黑" panose="020B0503020204020204" pitchFamily="34" charset="-122"/>
                <a:cs typeface="Consolas" panose="020B0609020204030204" charset="0"/>
              </a:rPr>
              <a:t>返回类型：</a:t>
            </a:r>
          </a:p>
          <a:p>
            <a:r>
              <a:rPr lang="zh-CN" altLang="en-US" sz="1200" dirty="0">
                <a:latin typeface="Consolas" panose="020B0609020204030204" charset="0"/>
                <a:ea typeface="微软雅黑" panose="020B0503020204020204" pitchFamily="34" charset="-122"/>
                <a:cs typeface="Consolas" panose="020B0609020204030204" charset="0"/>
              </a:rPr>
              <a:t>对于任何整数类型输入，结果都是NUMBER类型。</a:t>
            </a:r>
          </a:p>
          <a:p>
            <a:r>
              <a:rPr lang="zh-CN" altLang="en-US" sz="1200" dirty="0">
                <a:latin typeface="Consolas" panose="020B0609020204030204" charset="0"/>
                <a:ea typeface="微软雅黑" panose="020B0503020204020204" pitchFamily="34" charset="-122"/>
                <a:cs typeface="Consolas" panose="020B0609020204030204" charset="0"/>
              </a:rPr>
              <a:t>对于任何浮点输入，结果都是DOUBLE PRECISION类型。</a:t>
            </a:r>
          </a:p>
          <a:p>
            <a:r>
              <a:rPr lang="zh-CN" altLang="en-US" sz="1200" dirty="0">
                <a:latin typeface="Consolas" panose="020B0609020204030204" charset="0"/>
                <a:ea typeface="微软雅黑" panose="020B0503020204020204" pitchFamily="34" charset="-122"/>
                <a:cs typeface="Consolas" panose="020B0609020204030204" charset="0"/>
              </a:rPr>
              <a:t>否则和输入数据类型相同。</a:t>
            </a:r>
          </a:p>
        </p:txBody>
      </p:sp>
      <p:sp>
        <p:nvSpPr>
          <p:cNvPr id="10" name="矩形 9"/>
          <p:cNvSpPr/>
          <p:nvPr/>
        </p:nvSpPr>
        <p:spPr>
          <a:xfrm>
            <a:off x="7023100" y="2510282"/>
            <a:ext cx="4091185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zh-CN" altLang="en-US" sz="1400" b="1" dirty="0">
                <a:solidFill>
                  <a:srgbClr val="FF0000"/>
                </a:solidFill>
              </a:rPr>
              <a:t>ERROR:  </a:t>
            </a:r>
            <a:endParaRPr lang="en-US" altLang="zh-CN" sz="1400" b="1" dirty="0">
              <a:solidFill>
                <a:srgbClr val="FF0000"/>
              </a:solidFill>
            </a:endParaRPr>
          </a:p>
          <a:p>
            <a:r>
              <a:rPr lang="zh-CN" altLang="en-US" sz="1400" b="1" dirty="0">
                <a:solidFill>
                  <a:srgbClr val="FF0000"/>
                </a:solidFill>
              </a:rPr>
              <a:t>aggregate function calls cannot be nested！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4629" y="5537581"/>
            <a:ext cx="3365602" cy="814764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1771" y="5469150"/>
            <a:ext cx="3894348" cy="951626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21"/>
          <p:cNvSpPr txBox="1"/>
          <p:nvPr/>
        </p:nvSpPr>
        <p:spPr>
          <a:xfrm>
            <a:off x="0" y="762000"/>
            <a:ext cx="1533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openGauss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690370" y="685800"/>
            <a:ext cx="706247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聚集函数示例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690369" y="1452530"/>
            <a:ext cx="3950849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171450" indent="-171450">
              <a:buFont typeface="Wingdings" panose="05000000000000000000" charset="0"/>
              <a:buChar char="Ø"/>
            </a:pPr>
            <a:r>
              <a:rPr lang="zh-CN" altLang="en-US" sz="1200" b="1" dirty="0">
                <a:latin typeface="Consolas" panose="020B0609020204030204" charset="0"/>
                <a:ea typeface="微软雅黑" panose="020B0503020204020204" pitchFamily="34" charset="-122"/>
                <a:cs typeface="Consolas" panose="020B0609020204030204" charset="0"/>
              </a:rPr>
              <a:t>计算最大值和最小值</a:t>
            </a:r>
          </a:p>
          <a:p>
            <a:pPr marL="171450" indent="-171450"/>
            <a:r>
              <a:rPr lang="zh-CN" altLang="en-US" sz="1200" dirty="0">
                <a:latin typeface="Consolas" panose="020B0609020204030204" charset="0"/>
                <a:ea typeface="微软雅黑" panose="020B0503020204020204" pitchFamily="34" charset="-122"/>
                <a:cs typeface="Consolas" panose="020B0609020204030204" charset="0"/>
              </a:rPr>
              <a:t>• </a:t>
            </a:r>
            <a:r>
              <a:rPr lang="zh-CN" altLang="en-US" sz="1200" b="1" dirty="0">
                <a:latin typeface="Consolas" panose="020B0609020204030204" charset="0"/>
                <a:ea typeface="微软雅黑" panose="020B0503020204020204" pitchFamily="34" charset="-122"/>
                <a:cs typeface="Consolas" panose="020B0609020204030204" charset="0"/>
              </a:rPr>
              <a:t>max(expression)</a:t>
            </a:r>
            <a:endParaRPr lang="zh-CN" altLang="en-US" sz="1200" dirty="0">
              <a:latin typeface="Consolas" panose="020B0609020204030204" charset="0"/>
              <a:ea typeface="微软雅黑" panose="020B0503020204020204" pitchFamily="34" charset="-122"/>
              <a:cs typeface="Consolas" panose="020B0609020204030204" charset="0"/>
            </a:endParaRPr>
          </a:p>
          <a:p>
            <a:r>
              <a:rPr lang="zh-CN" altLang="en-US" sz="1200" dirty="0">
                <a:latin typeface="Consolas" panose="020B0609020204030204" charset="0"/>
                <a:ea typeface="微软雅黑" panose="020B0503020204020204" pitchFamily="34" charset="-122"/>
                <a:cs typeface="Consolas" panose="020B0609020204030204" charset="0"/>
              </a:rPr>
              <a:t>• </a:t>
            </a:r>
            <a:r>
              <a:rPr lang="zh-CN" altLang="en-US" sz="1200" b="1" dirty="0">
                <a:latin typeface="Consolas" panose="020B0609020204030204" charset="0"/>
                <a:ea typeface="微软雅黑" panose="020B0503020204020204" pitchFamily="34" charset="-122"/>
                <a:cs typeface="Consolas" panose="020B0609020204030204" charset="0"/>
              </a:rPr>
              <a:t>min(expression)</a:t>
            </a:r>
          </a:p>
          <a:p>
            <a:r>
              <a:rPr lang="zh-CN" altLang="en-US" sz="1200" dirty="0">
                <a:latin typeface="Consolas" panose="020B0609020204030204" charset="0"/>
                <a:ea typeface="微软雅黑" panose="020B0503020204020204" pitchFamily="34" charset="-122"/>
                <a:cs typeface="Consolas" panose="020B0609020204030204" charset="0"/>
              </a:rPr>
              <a:t>参数类型：任意数组、数值、字符串、日期/时间类型</a:t>
            </a:r>
          </a:p>
          <a:p>
            <a:r>
              <a:rPr lang="zh-CN" altLang="en-US" sz="1200" dirty="0">
                <a:latin typeface="Consolas" panose="020B0609020204030204" charset="0"/>
                <a:ea typeface="微软雅黑" panose="020B0503020204020204" pitchFamily="34" charset="-122"/>
                <a:cs typeface="Consolas" panose="020B0609020204030204" charset="0"/>
              </a:rPr>
              <a:t>返回类型：与参数数据类型相同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6096000" y="1452530"/>
            <a:ext cx="5128470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171450" indent="-171450">
              <a:buFont typeface="Wingdings" panose="05000000000000000000" charset="0"/>
              <a:buChar char="Ø"/>
            </a:pPr>
            <a:r>
              <a:rPr lang="zh-CN" altLang="en-US" sz="1200" b="1" dirty="0">
                <a:latin typeface="Consolas" panose="020B0609020204030204" charset="0"/>
                <a:ea typeface="微软雅黑" panose="020B0503020204020204" pitchFamily="34" charset="-122"/>
                <a:cs typeface="Consolas" panose="020B0609020204030204" charset="0"/>
              </a:rPr>
              <a:t>统计行数</a:t>
            </a:r>
          </a:p>
          <a:p>
            <a:pPr marL="171450" indent="-171450"/>
            <a:r>
              <a:rPr lang="zh-CN" altLang="en-US" sz="1200" dirty="0">
                <a:latin typeface="Consolas" panose="020B0609020204030204" charset="0"/>
                <a:ea typeface="微软雅黑" panose="020B0503020204020204" pitchFamily="34" charset="-122"/>
                <a:cs typeface="Consolas" panose="020B0609020204030204" charset="0"/>
              </a:rPr>
              <a:t>• </a:t>
            </a:r>
            <a:r>
              <a:rPr lang="zh-CN" altLang="en-US" sz="1200" b="1" dirty="0">
                <a:latin typeface="Consolas" panose="020B0609020204030204" charset="0"/>
                <a:ea typeface="微软雅黑" panose="020B0503020204020204" pitchFamily="34" charset="-122"/>
                <a:cs typeface="Consolas" panose="020B0609020204030204" charset="0"/>
              </a:rPr>
              <a:t>count(*)</a:t>
            </a:r>
            <a:r>
              <a:rPr lang="zh-CN" altLang="en-US" sz="1200" dirty="0">
                <a:latin typeface="Consolas" panose="020B0609020204030204" charset="0"/>
                <a:ea typeface="微软雅黑" panose="020B0503020204020204" pitchFamily="34" charset="-122"/>
                <a:cs typeface="Consolas" panose="020B0609020204030204" charset="0"/>
              </a:rPr>
              <a:t>          --&gt; 返回表中的记录行数,包含空行</a:t>
            </a:r>
          </a:p>
          <a:p>
            <a:r>
              <a:rPr lang="zh-CN" altLang="en-US" sz="1200" dirty="0">
                <a:latin typeface="Consolas" panose="020B0609020204030204" charset="0"/>
                <a:ea typeface="微软雅黑" panose="020B0503020204020204" pitchFamily="34" charset="-122"/>
                <a:cs typeface="Consolas" panose="020B0609020204030204" charset="0"/>
              </a:rPr>
              <a:t>• </a:t>
            </a:r>
            <a:r>
              <a:rPr lang="zh-CN" altLang="en-US" sz="1200" b="1" dirty="0">
                <a:latin typeface="Consolas" panose="020B0609020204030204" charset="0"/>
                <a:ea typeface="微软雅黑" panose="020B0503020204020204" pitchFamily="34" charset="-122"/>
                <a:cs typeface="Consolas" panose="020B0609020204030204" charset="0"/>
              </a:rPr>
              <a:t>count(1)</a:t>
            </a:r>
            <a:r>
              <a:rPr lang="zh-CN" altLang="en-US" sz="1200" dirty="0">
                <a:latin typeface="Consolas" panose="020B0609020204030204" charset="0"/>
                <a:ea typeface="微软雅黑" panose="020B0503020204020204" pitchFamily="34" charset="-122"/>
                <a:cs typeface="Consolas" panose="020B0609020204030204" charset="0"/>
              </a:rPr>
              <a:t>          --&gt; 返回表中的记录行数,包含空行</a:t>
            </a:r>
          </a:p>
          <a:p>
            <a:r>
              <a:rPr lang="zh-CN" altLang="en-US" sz="1200" dirty="0">
                <a:latin typeface="Consolas" panose="020B0609020204030204" charset="0"/>
                <a:ea typeface="微软雅黑" panose="020B0503020204020204" pitchFamily="34" charset="-122"/>
                <a:cs typeface="Consolas" panose="020B0609020204030204" charset="0"/>
              </a:rPr>
              <a:t>• </a:t>
            </a:r>
            <a:r>
              <a:rPr lang="zh-CN" altLang="en-US" sz="1200" b="1" dirty="0">
                <a:latin typeface="Consolas" panose="020B0609020204030204" charset="0"/>
                <a:ea typeface="微软雅黑" panose="020B0503020204020204" pitchFamily="34" charset="-122"/>
                <a:cs typeface="Consolas" panose="020B0609020204030204" charset="0"/>
              </a:rPr>
              <a:t>count(expression)</a:t>
            </a:r>
            <a:r>
              <a:rPr lang="zh-CN" altLang="en-US" sz="1200" dirty="0">
                <a:latin typeface="Consolas" panose="020B0609020204030204" charset="0"/>
                <a:ea typeface="微软雅黑" panose="020B0503020204020204" pitchFamily="34" charset="-122"/>
                <a:cs typeface="Consolas" panose="020B0609020204030204" charset="0"/>
              </a:rPr>
              <a:t> --&gt; 返回表中满足expression不为NULL的行数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2840655" y="3458393"/>
            <a:ext cx="6956135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171450" indent="-171450">
              <a:buFont typeface="Wingdings" panose="05000000000000000000" charset="0"/>
              <a:buChar char="Ø"/>
            </a:pPr>
            <a:r>
              <a:rPr lang="zh-CN" altLang="en-US" sz="1200" b="1" dirty="0">
                <a:latin typeface="Consolas" panose="020B0609020204030204" charset="0"/>
                <a:ea typeface="微软雅黑" panose="020B0503020204020204" pitchFamily="34" charset="-122"/>
                <a:cs typeface="Consolas" panose="020B0609020204030204" charset="0"/>
              </a:rPr>
              <a:t>计算中位数并输出字符串集合</a:t>
            </a:r>
          </a:p>
          <a:p>
            <a:pPr marL="171450" indent="-171450"/>
            <a:r>
              <a:rPr lang="zh-CN" altLang="en-US" sz="1200" dirty="0">
                <a:latin typeface="Consolas" panose="020B0609020204030204" charset="0"/>
                <a:ea typeface="微软雅黑" panose="020B0503020204020204" pitchFamily="34" charset="-122"/>
                <a:cs typeface="Consolas" panose="020B0609020204030204" charset="0"/>
              </a:rPr>
              <a:t>• </a:t>
            </a:r>
            <a:r>
              <a:rPr lang="zh-CN" altLang="en-US" sz="1200" b="1" dirty="0">
                <a:latin typeface="Consolas" panose="020B0609020204030204" charset="0"/>
                <a:ea typeface="微软雅黑" panose="020B0503020204020204" pitchFamily="34" charset="-122"/>
                <a:cs typeface="Consolas" panose="020B0609020204030204" charset="0"/>
              </a:rPr>
              <a:t>median(expression) </a:t>
            </a:r>
            <a:r>
              <a:rPr lang="zh-CN" altLang="en-US" sz="1200" dirty="0">
                <a:latin typeface="Consolas" panose="020B0609020204030204" charset="0"/>
                <a:ea typeface="微软雅黑" panose="020B0503020204020204" pitchFamily="34" charset="-122"/>
                <a:cs typeface="Consolas" panose="020B0609020204030204" charset="0"/>
              </a:rPr>
              <a:t>--&gt; 返回表达式的中位数，计算时NULL将会被median函数忽略</a:t>
            </a:r>
            <a:endParaRPr lang="en-US" altLang="zh-CN" sz="1200" dirty="0">
              <a:latin typeface="Consolas" panose="020B0609020204030204" charset="0"/>
              <a:ea typeface="微软雅黑" panose="020B0503020204020204" pitchFamily="34" charset="-122"/>
              <a:cs typeface="Consolas" panose="020B0609020204030204" charset="0"/>
            </a:endParaRPr>
          </a:p>
          <a:p>
            <a:r>
              <a:rPr lang="zh-CN" altLang="en-US" sz="1200" dirty="0">
                <a:latin typeface="Consolas" panose="020B0609020204030204" charset="0"/>
                <a:ea typeface="微软雅黑" panose="020B0503020204020204" pitchFamily="34" charset="-122"/>
                <a:cs typeface="Consolas" panose="020B0609020204030204" charset="0"/>
              </a:rPr>
              <a:t>• </a:t>
            </a:r>
            <a:r>
              <a:rPr lang="zh-CN" altLang="en-US" sz="1200" b="1" dirty="0">
                <a:latin typeface="Consolas" panose="020B0609020204030204" charset="0"/>
                <a:ea typeface="微软雅黑" panose="020B0503020204020204" pitchFamily="34" charset="-122"/>
                <a:cs typeface="Consolas" panose="020B0609020204030204" charset="0"/>
              </a:rPr>
              <a:t>string_agg(expression, delimiter) </a:t>
            </a:r>
            <a:r>
              <a:rPr lang="zh-CN" altLang="en-US" sz="1200" dirty="0">
                <a:latin typeface="Consolas" panose="020B0609020204030204" charset="0"/>
                <a:ea typeface="微软雅黑" panose="020B0503020204020204" pitchFamily="34" charset="-122"/>
                <a:cs typeface="Consolas" panose="020B0609020204030204" charset="0"/>
              </a:rPr>
              <a:t>--&gt; 将输入值连接成为一个字符串，用分隔符分开。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1206" y="2442008"/>
            <a:ext cx="3054457" cy="84127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9852" y="2379637"/>
            <a:ext cx="4044718" cy="901119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2913" y="4062443"/>
            <a:ext cx="7213877" cy="1085622"/>
          </a:xfrm>
          <a:prstGeom prst="rect">
            <a:avLst/>
          </a:prstGeom>
        </p:spPr>
      </p:pic>
      <p:sp>
        <p:nvSpPr>
          <p:cNvPr id="15" name="箭头: 下弧形 14"/>
          <p:cNvSpPr/>
          <p:nvPr/>
        </p:nvSpPr>
        <p:spPr>
          <a:xfrm rot="10800000" flipV="1">
            <a:off x="2978092" y="5148065"/>
            <a:ext cx="3117908" cy="959120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4001549" y="5771626"/>
            <a:ext cx="11912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b="1" dirty="0"/>
              <a:t>排序后的中位数</a:t>
            </a:r>
          </a:p>
        </p:txBody>
      </p:sp>
    </p:spTree>
  </p:cSld>
  <p:clrMapOvr>
    <a:masterClrMapping/>
  </p:clrMapOvr>
  <p:transition spd="slow">
    <p:cover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27"/>
          <p:cNvSpPr/>
          <p:nvPr/>
        </p:nvSpPr>
        <p:spPr>
          <a:xfrm>
            <a:off x="1177160" y="4905211"/>
            <a:ext cx="3184653" cy="138499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0" y="762000"/>
            <a:ext cx="1533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openGauss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690370" y="685800"/>
            <a:ext cx="26714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group by</a:t>
            </a:r>
            <a:r>
              <a:rPr lang="zh-CN" altLang="en-US" sz="2800" b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子句</a:t>
            </a: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5121" y="1663254"/>
            <a:ext cx="2050415" cy="307594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4316" y="1663254"/>
            <a:ext cx="1466215" cy="84709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4316" y="2510344"/>
            <a:ext cx="1934845" cy="2229485"/>
          </a:xfrm>
          <a:prstGeom prst="rect">
            <a:avLst/>
          </a:prstGeom>
        </p:spPr>
      </p:pic>
      <p:sp>
        <p:nvSpPr>
          <p:cNvPr id="18" name="燕尾形箭头 17"/>
          <p:cNvSpPr/>
          <p:nvPr/>
        </p:nvSpPr>
        <p:spPr>
          <a:xfrm>
            <a:off x="3225536" y="3192969"/>
            <a:ext cx="398780" cy="266065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17165" y="2104579"/>
            <a:ext cx="1811020" cy="448310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62325" y="4095304"/>
            <a:ext cx="1811020" cy="448310"/>
          </a:xfrm>
          <a:prstGeom prst="rect">
            <a:avLst/>
          </a:prstGeom>
        </p:spPr>
      </p:pic>
      <p:sp>
        <p:nvSpPr>
          <p:cNvPr id="21" name="圆角右箭头 20"/>
          <p:cNvSpPr/>
          <p:nvPr/>
        </p:nvSpPr>
        <p:spPr>
          <a:xfrm>
            <a:off x="5476320" y="1210499"/>
            <a:ext cx="1778635" cy="894080"/>
          </a:xfrm>
          <a:prstGeom prst="bentArrow">
            <a:avLst>
              <a:gd name="adj1" fmla="val 27911"/>
              <a:gd name="adj2" fmla="val 25000"/>
              <a:gd name="adj3" fmla="val 50000"/>
              <a:gd name="adj4" fmla="val 87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3" name="圆角右箭头 22"/>
          <p:cNvSpPr/>
          <p:nvPr/>
        </p:nvSpPr>
        <p:spPr>
          <a:xfrm>
            <a:off x="5972256" y="3201224"/>
            <a:ext cx="1282700" cy="894080"/>
          </a:xfrm>
          <a:prstGeom prst="bentArrow">
            <a:avLst>
              <a:gd name="adj1" fmla="val 27911"/>
              <a:gd name="adj2" fmla="val 26407"/>
              <a:gd name="adj3" fmla="val 50000"/>
              <a:gd name="adj4" fmla="val 7436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7184854" y="4483142"/>
            <a:ext cx="435229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1200" b="1" dirty="0">
                <a:latin typeface="Consolas" panose="020B0609020204030204" charset="0"/>
                <a:cs typeface="Consolas" panose="020B0609020204030204" charset="0"/>
              </a:rPr>
              <a:t>Tips</a:t>
            </a:r>
            <a:r>
              <a:rPr lang="zh-CN" altLang="en-US" sz="1200" b="1" dirty="0">
                <a:latin typeface="Consolas" panose="020B0609020204030204" charset="0"/>
                <a:cs typeface="Consolas" panose="020B0609020204030204" charset="0"/>
              </a:rPr>
              <a:t>：</a:t>
            </a:r>
            <a:r>
              <a:rPr lang="zh-CN" altLang="en-US" sz="1100" dirty="0">
                <a:latin typeface="Consolas" panose="020B0609020204030204" charset="0"/>
                <a:cs typeface="Consolas" panose="020B0609020204030204" charset="0"/>
              </a:rPr>
              <a:t>没有在聚集函数中出现的列必须在group by子句中出现</a:t>
            </a:r>
            <a:endParaRPr lang="zh-CN" altLang="en-US" sz="1200" dirty="0"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1126648" y="4919497"/>
            <a:ext cx="3260508" cy="1384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1050" b="1" dirty="0">
                <a:latin typeface="Consolas" panose="020B0609020204030204" charset="0"/>
                <a:cs typeface="Consolas" panose="020B0609020204030204" charset="0"/>
              </a:rPr>
              <a:t>Tips</a:t>
            </a:r>
            <a:r>
              <a:rPr lang="zh-CN" altLang="en-US" sz="1050" b="1" dirty="0">
                <a:latin typeface="Consolas" panose="020B0609020204030204" charset="0"/>
                <a:cs typeface="Consolas" panose="020B0609020204030204" charset="0"/>
              </a:rPr>
              <a:t>：</a:t>
            </a:r>
            <a:r>
              <a:rPr lang="en-US" altLang="zh-CN" sz="1050" dirty="0">
                <a:latin typeface="Consolas" panose="020B0609020204030204" charset="0"/>
                <a:cs typeface="Consolas" panose="020B0609020204030204" charset="0"/>
              </a:rPr>
              <a:t>where</a:t>
            </a:r>
            <a:r>
              <a:rPr lang="zh-CN" altLang="en-US" sz="1050" dirty="0">
                <a:latin typeface="Consolas" panose="020B0609020204030204" charset="0"/>
                <a:cs typeface="Consolas" panose="020B0609020204030204" charset="0"/>
              </a:rPr>
              <a:t>、</a:t>
            </a:r>
            <a:r>
              <a:rPr lang="en-US" altLang="zh-CN" sz="1050" dirty="0">
                <a:latin typeface="Consolas" panose="020B0609020204030204" charset="0"/>
                <a:cs typeface="Consolas" panose="020B0609020204030204" charset="0"/>
              </a:rPr>
              <a:t>having</a:t>
            </a:r>
            <a:r>
              <a:rPr lang="zh-CN" altLang="en-US" sz="1050" dirty="0">
                <a:latin typeface="Consolas" panose="020B0609020204030204" charset="0"/>
                <a:cs typeface="Consolas" panose="020B0609020204030204" charset="0"/>
              </a:rPr>
              <a:t>与</a:t>
            </a:r>
            <a:r>
              <a:rPr lang="en-US" altLang="zh-CN" sz="1050" dirty="0">
                <a:latin typeface="Consolas" panose="020B0609020204030204" charset="0"/>
                <a:cs typeface="Consolas" panose="020B0609020204030204" charset="0"/>
              </a:rPr>
              <a:t>group by</a:t>
            </a:r>
            <a:r>
              <a:rPr lang="zh-CN" altLang="en-US" sz="1050" dirty="0">
                <a:latin typeface="Consolas" panose="020B0609020204030204" charset="0"/>
                <a:cs typeface="Consolas" panose="020B0609020204030204" charset="0"/>
              </a:rPr>
              <a:t>子句顺序有要求</a:t>
            </a:r>
          </a:p>
          <a:p>
            <a:r>
              <a:rPr lang="zh-CN" altLang="en-US" sz="1050" dirty="0">
                <a:latin typeface="Consolas" panose="020B0609020204030204" charset="0"/>
                <a:cs typeface="Consolas" panose="020B0609020204030204" charset="0"/>
              </a:rPr>
              <a:t>SELECT  [column,]group_function(column)</a:t>
            </a:r>
          </a:p>
          <a:p>
            <a:r>
              <a:rPr lang="zh-CN" altLang="en-US" sz="1050" dirty="0">
                <a:latin typeface="Consolas" panose="020B0609020204030204" charset="0"/>
                <a:cs typeface="Consolas" panose="020B0609020204030204" charset="0"/>
              </a:rPr>
              <a:t>FROM	table</a:t>
            </a:r>
          </a:p>
          <a:p>
            <a:r>
              <a:rPr lang="zh-CN" altLang="en-US" sz="1050" dirty="0">
                <a:latin typeface="Consolas" panose="020B0609020204030204" charset="0"/>
                <a:cs typeface="Consolas" panose="020B0609020204030204" charset="0"/>
              </a:rPr>
              <a:t>[WHERE	condition]</a:t>
            </a:r>
          </a:p>
          <a:p>
            <a:r>
              <a:rPr lang="zh-CN" altLang="en-US" sz="1050" dirty="0">
                <a:latin typeface="Consolas" panose="020B0609020204030204" charset="0"/>
                <a:cs typeface="Consolas" panose="020B0609020204030204" charset="0"/>
              </a:rPr>
              <a:t>[GROUP BY	column]</a:t>
            </a:r>
          </a:p>
          <a:p>
            <a:r>
              <a:rPr lang="zh-CN" altLang="en-US" sz="1050" dirty="0">
                <a:latin typeface="Consolas" panose="020B0609020204030204" charset="0"/>
                <a:cs typeface="Consolas" panose="020B0609020204030204" charset="0"/>
              </a:rPr>
              <a:t>[ORDER BY	column]</a:t>
            </a:r>
          </a:p>
          <a:p>
            <a:r>
              <a:rPr lang="zh-CN" altLang="en-US" sz="1050" dirty="0">
                <a:latin typeface="Consolas" panose="020B0609020204030204" charset="0"/>
                <a:cs typeface="Consolas" panose="020B0609020204030204" charset="0"/>
              </a:rPr>
              <a:t>[HAVING	condition]</a:t>
            </a:r>
          </a:p>
          <a:p>
            <a:r>
              <a:rPr lang="zh-CN" altLang="en-US" sz="1050" dirty="0">
                <a:latin typeface="Consolas" panose="020B0609020204030204" charset="0"/>
                <a:cs typeface="Consolas" panose="020B0609020204030204" charset="0"/>
              </a:rPr>
              <a:t>;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4505668" y="4852446"/>
            <a:ext cx="2497059" cy="2616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171450" indent="-171450">
              <a:buFont typeface="Wingdings" panose="05000000000000000000" charset="0"/>
              <a:buChar char="Ø"/>
            </a:pPr>
            <a:r>
              <a:rPr lang="zh-CN" altLang="en-US" sz="1100" b="1" dirty="0">
                <a:latin typeface="Consolas" panose="020B0609020204030204" charset="0"/>
                <a:cs typeface="Consolas" panose="020B0609020204030204" charset="0"/>
              </a:rPr>
              <a:t>查询平均薪资大于2000的部门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82101" y="766423"/>
            <a:ext cx="4418648" cy="135302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69316" y="2435204"/>
            <a:ext cx="4418648" cy="208026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7540629" y="4828042"/>
            <a:ext cx="364074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buFont typeface="Wingdings" panose="05000000000000000000" charset="0"/>
              <a:buChar char="Ø"/>
            </a:pPr>
            <a:r>
              <a:rPr lang="zh-CN" altLang="en-US" sz="1100" b="1" dirty="0">
                <a:latin typeface="Consolas" panose="020B0609020204030204" charset="0"/>
                <a:cs typeface="Consolas" panose="020B0609020204030204" charset="0"/>
              </a:rPr>
              <a:t>查询每个部门的平均工资</a:t>
            </a:r>
            <a:r>
              <a:rPr lang="en-US" altLang="zh-CN" sz="1100" b="1" dirty="0">
                <a:latin typeface="Consolas" panose="020B0609020204030204" charset="0"/>
                <a:cs typeface="Consolas" panose="020B0609020204030204" charset="0"/>
              </a:rPr>
              <a:t>(</a:t>
            </a:r>
            <a:r>
              <a:rPr lang="zh-CN" altLang="en-US" sz="1100" b="1" dirty="0">
                <a:latin typeface="Consolas" panose="020B0609020204030204" charset="0"/>
                <a:cs typeface="Consolas" panose="020B0609020204030204" charset="0"/>
              </a:rPr>
              <a:t>排除薪资小于</a:t>
            </a:r>
            <a:r>
              <a:rPr lang="en-US" altLang="zh-CN" sz="1100" b="1" dirty="0">
                <a:latin typeface="Consolas" panose="020B0609020204030204" charset="0"/>
                <a:cs typeface="Consolas" panose="020B0609020204030204" charset="0"/>
              </a:rPr>
              <a:t>2000</a:t>
            </a:r>
            <a:r>
              <a:rPr lang="zh-CN" altLang="en-US" sz="1100" b="1" dirty="0">
                <a:latin typeface="Consolas" panose="020B0609020204030204" charset="0"/>
                <a:cs typeface="Consolas" panose="020B0609020204030204" charset="0"/>
              </a:rPr>
              <a:t>的员工</a:t>
            </a:r>
            <a:r>
              <a:rPr lang="en-US" altLang="zh-CN" sz="1100" b="1" dirty="0">
                <a:latin typeface="Consolas" panose="020B0609020204030204" charset="0"/>
                <a:cs typeface="Consolas" panose="020B0609020204030204" charset="0"/>
              </a:rPr>
              <a:t>)</a:t>
            </a:r>
            <a:endParaRPr lang="zh-CN" altLang="en-US" sz="1100" b="1" dirty="0">
              <a:latin typeface="Consolas" panose="020B0609020204030204" charset="0"/>
              <a:cs typeface="Consolas" panose="020B060902020403020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70093" y="5084438"/>
            <a:ext cx="3034961" cy="122005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23960" y="5044628"/>
            <a:ext cx="2846836" cy="1240928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/>
          <p:cNvSpPr txBox="1"/>
          <p:nvPr/>
        </p:nvSpPr>
        <p:spPr>
          <a:xfrm>
            <a:off x="4538290" y="2487749"/>
            <a:ext cx="3484316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6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PART</a:t>
            </a:r>
            <a:r>
              <a:rPr kumimoji="1" lang="zh-CN" altLang="en-US" sz="6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sz="6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</a:p>
        </p:txBody>
      </p:sp>
      <p:sp>
        <p:nvSpPr>
          <p:cNvPr id="21" name="矩形 20"/>
          <p:cNvSpPr/>
          <p:nvPr/>
        </p:nvSpPr>
        <p:spPr>
          <a:xfrm>
            <a:off x="4632940" y="3534104"/>
            <a:ext cx="2926080" cy="6451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kumimoji="1" lang="zh-CN" sz="36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其他</a:t>
            </a:r>
            <a:r>
              <a:rPr kumimoji="1"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系统函数</a:t>
            </a:r>
            <a:endParaRPr kumimoji="1"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0" y="762000"/>
            <a:ext cx="1533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openGauss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slow">
    <p:cover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21"/>
          <p:cNvSpPr txBox="1"/>
          <p:nvPr/>
        </p:nvSpPr>
        <p:spPr>
          <a:xfrm>
            <a:off x="0" y="762000"/>
            <a:ext cx="1533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openGauss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690370" y="685800"/>
            <a:ext cx="335915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sz="2800" b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系统信息函数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0832" y="30377"/>
            <a:ext cx="2441168" cy="210075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0370" y="946666"/>
            <a:ext cx="8687344" cy="5561348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1309370" y="1485265"/>
            <a:ext cx="9733280" cy="486854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0" y="762000"/>
            <a:ext cx="1533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openGauss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699260" y="685800"/>
            <a:ext cx="579310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where</a:t>
            </a:r>
            <a:r>
              <a:rPr lang="zh-CN" altLang="en-US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子句示例一</a:t>
            </a:r>
            <a:r>
              <a:rPr lang="en-US" altLang="zh-CN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比较限定操作符</a:t>
            </a:r>
            <a:r>
              <a:rPr lang="en-US" altLang="zh-CN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264920" y="1485900"/>
            <a:ext cx="9344660" cy="33229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 sz="1400" b="1">
                <a:latin typeface="Consolas" panose="020B0609020204030204" charset="0"/>
                <a:ea typeface="微软雅黑" panose="020B0503020204020204" pitchFamily="34" charset="-122"/>
                <a:cs typeface="Consolas" panose="020B0609020204030204" charset="0"/>
              </a:rPr>
              <a:t>基本数值比较限定语句</a:t>
            </a:r>
          </a:p>
          <a:p>
            <a:pPr marL="285750" indent="-285750"/>
            <a:r>
              <a:rPr lang="zh-CN" altLang="en-US" sz="1400">
                <a:latin typeface="Consolas" panose="020B0609020204030204" charset="0"/>
                <a:ea typeface="微软雅黑" panose="020B0503020204020204" pitchFamily="34" charset="-122"/>
                <a:cs typeface="Consolas" panose="020B0609020204030204" charset="0"/>
              </a:rPr>
              <a:t>postgres=# select * from emp where deptno =  10;</a:t>
            </a:r>
          </a:p>
          <a:p>
            <a:r>
              <a:rPr lang="zh-CN" altLang="en-US" sz="1400">
                <a:latin typeface="Consolas" panose="020B0609020204030204" charset="0"/>
                <a:ea typeface="微软雅黑" panose="020B0503020204020204" pitchFamily="34" charset="-122"/>
                <a:cs typeface="Consolas" panose="020B0609020204030204" charset="0"/>
              </a:rPr>
              <a:t>postgres=# select * from emp where deptno != 10;</a:t>
            </a:r>
          </a:p>
          <a:p>
            <a:r>
              <a:rPr lang="zh-CN" altLang="en-US" sz="1400">
                <a:latin typeface="Consolas" panose="020B0609020204030204" charset="0"/>
                <a:ea typeface="微软雅黑" panose="020B0503020204020204" pitchFamily="34" charset="-122"/>
                <a:cs typeface="Consolas" panose="020B0609020204030204" charset="0"/>
              </a:rPr>
              <a:t>postgres=# select * from emp where deptno </a:t>
            </a:r>
            <a:r>
              <a:rPr lang="en-US" altLang="zh-CN" sz="1400">
                <a:latin typeface="Consolas" panose="020B0609020204030204" charset="0"/>
                <a:ea typeface="微软雅黑" panose="020B0503020204020204" pitchFamily="34" charset="-122"/>
                <a:cs typeface="Consolas" panose="020B0609020204030204" charset="0"/>
              </a:rPr>
              <a:t>&lt;</a:t>
            </a:r>
            <a:r>
              <a:rPr lang="zh-CN" altLang="en-US" sz="1400">
                <a:latin typeface="Consolas" panose="020B0609020204030204" charset="0"/>
                <a:ea typeface="微软雅黑" panose="020B0503020204020204" pitchFamily="34" charset="-122"/>
                <a:cs typeface="Consolas" panose="020B0609020204030204" charset="0"/>
              </a:rPr>
              <a:t>= 10;</a:t>
            </a:r>
          </a:p>
          <a:p>
            <a:r>
              <a:rPr lang="zh-CN" altLang="en-US" sz="1400">
                <a:latin typeface="Consolas" panose="020B0609020204030204" charset="0"/>
                <a:ea typeface="微软雅黑" panose="020B0503020204020204" pitchFamily="34" charset="-122"/>
                <a:cs typeface="Consolas" panose="020B0609020204030204" charset="0"/>
              </a:rPr>
              <a:t>postgres=# select * from emp where sal &gt; nvl(comm,0);  -- 对空值的列进行比较要对空值进行处理</a:t>
            </a:r>
          </a:p>
          <a:p>
            <a:endParaRPr lang="zh-CN" altLang="en-US" sz="1400">
              <a:latin typeface="Consolas" panose="020B0609020204030204" charset="0"/>
              <a:ea typeface="微软雅黑" panose="020B0503020204020204" pitchFamily="34" charset="-122"/>
              <a:cs typeface="Consolas" panose="020B0609020204030204" charset="0"/>
            </a:endParaRPr>
          </a:p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 sz="1400" b="1">
                <a:latin typeface="Consolas" panose="020B0609020204030204" charset="0"/>
                <a:ea typeface="微软雅黑" panose="020B0503020204020204" pitchFamily="34" charset="-122"/>
                <a:cs typeface="Consolas" panose="020B0609020204030204" charset="0"/>
              </a:rPr>
              <a:t>使用伪列</a:t>
            </a:r>
            <a:r>
              <a:rPr lang="en-US" altLang="zh-CN" sz="1400" b="1">
                <a:latin typeface="Consolas" panose="020B0609020204030204" charset="0"/>
                <a:ea typeface="微软雅黑" panose="020B0503020204020204" pitchFamily="34" charset="-122"/>
                <a:cs typeface="Consolas" panose="020B0609020204030204" charset="0"/>
              </a:rPr>
              <a:t>rownum</a:t>
            </a:r>
            <a:r>
              <a:rPr lang="zh-CN" altLang="en-US" sz="1400" b="1">
                <a:latin typeface="Consolas" panose="020B0609020204030204" charset="0"/>
                <a:ea typeface="微软雅黑" panose="020B0503020204020204" pitchFamily="34" charset="-122"/>
                <a:cs typeface="Consolas" panose="020B0609020204030204" charset="0"/>
              </a:rPr>
              <a:t>限定输出条目</a:t>
            </a:r>
          </a:p>
          <a:p>
            <a:endParaRPr lang="zh-CN" altLang="en-US" sz="1400">
              <a:latin typeface="Consolas" panose="020B0609020204030204" charset="0"/>
              <a:ea typeface="微软雅黑" panose="020B0503020204020204" pitchFamily="34" charset="-122"/>
              <a:cs typeface="Consolas" panose="020B0609020204030204" charset="0"/>
            </a:endParaRPr>
          </a:p>
          <a:p>
            <a:endParaRPr lang="zh-CN" altLang="en-US" sz="1400">
              <a:latin typeface="Consolas" panose="020B0609020204030204" charset="0"/>
              <a:ea typeface="微软雅黑" panose="020B0503020204020204" pitchFamily="34" charset="-122"/>
              <a:cs typeface="Consolas" panose="020B0609020204030204" charset="0"/>
            </a:endParaRPr>
          </a:p>
          <a:p>
            <a:endParaRPr lang="zh-CN" altLang="en-US" sz="1400">
              <a:latin typeface="Consolas" panose="020B0609020204030204" charset="0"/>
              <a:ea typeface="微软雅黑" panose="020B0503020204020204" pitchFamily="34" charset="-122"/>
              <a:cs typeface="Consolas" panose="020B0609020204030204" charset="0"/>
            </a:endParaRPr>
          </a:p>
          <a:p>
            <a:endParaRPr lang="zh-CN" altLang="en-US" sz="1400">
              <a:latin typeface="Consolas" panose="020B0609020204030204" charset="0"/>
              <a:ea typeface="微软雅黑" panose="020B0503020204020204" pitchFamily="34" charset="-122"/>
              <a:cs typeface="Consolas" panose="020B0609020204030204" charset="0"/>
            </a:endParaRPr>
          </a:p>
          <a:p>
            <a:endParaRPr lang="zh-CN" altLang="en-US" sz="1400">
              <a:latin typeface="Consolas" panose="020B0609020204030204" charset="0"/>
              <a:ea typeface="微软雅黑" panose="020B0503020204020204" pitchFamily="34" charset="-122"/>
              <a:cs typeface="Consolas" panose="020B0609020204030204" charset="0"/>
            </a:endParaRPr>
          </a:p>
          <a:p>
            <a:endParaRPr lang="zh-CN" altLang="en-US" sz="1400">
              <a:latin typeface="Consolas" panose="020B0609020204030204" charset="0"/>
              <a:ea typeface="微软雅黑" panose="020B0503020204020204" pitchFamily="34" charset="-122"/>
              <a:cs typeface="Consolas" panose="020B0609020204030204" charset="0"/>
            </a:endParaRPr>
          </a:p>
          <a:p>
            <a:endParaRPr lang="zh-CN" altLang="en-US" sz="1400">
              <a:latin typeface="Consolas" panose="020B0609020204030204" charset="0"/>
              <a:ea typeface="微软雅黑" panose="020B0503020204020204" pitchFamily="34" charset="-122"/>
              <a:cs typeface="Consolas" panose="020B0609020204030204" charset="0"/>
            </a:endParaRPr>
          </a:p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 sz="1400" b="1">
                <a:latin typeface="Consolas" panose="020B0609020204030204" charset="0"/>
                <a:ea typeface="微软雅黑" panose="020B0503020204020204" pitchFamily="34" charset="-122"/>
                <a:cs typeface="Consolas" panose="020B0609020204030204" charset="0"/>
              </a:rPr>
              <a:t>使用between and对数值进行查询限定</a:t>
            </a:r>
            <a:endParaRPr lang="zh-CN" altLang="en-US" sz="1400">
              <a:latin typeface="Consolas" panose="020B0609020204030204" charset="0"/>
              <a:ea typeface="微软雅黑" panose="020B0503020204020204" pitchFamily="34" charset="-122"/>
              <a:cs typeface="Consolas" panose="020B060902020403020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1120" y="4727575"/>
            <a:ext cx="7055485" cy="158813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9695" y="3042285"/>
            <a:ext cx="6555740" cy="1437005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21"/>
          <p:cNvSpPr txBox="1"/>
          <p:nvPr/>
        </p:nvSpPr>
        <p:spPr>
          <a:xfrm>
            <a:off x="0" y="762000"/>
            <a:ext cx="1533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openGauss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690370" y="685800"/>
            <a:ext cx="335915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sz="2800" b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系统信息函数示例</a:t>
            </a:r>
            <a:r>
              <a:rPr lang="en-US" altLang="zh-CN" sz="2800" b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</a:t>
            </a:r>
          </a:p>
        </p:txBody>
      </p:sp>
      <p:sp>
        <p:nvSpPr>
          <p:cNvPr id="2" name="矩形 1"/>
          <p:cNvSpPr/>
          <p:nvPr/>
        </p:nvSpPr>
        <p:spPr>
          <a:xfrm>
            <a:off x="1533525" y="1423299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zh-CN" altLang="en-US" sz="1200" b="1" dirty="0"/>
              <a:t>查询数据库实例启动时间和当前数据库名称(在标准SQL中称"catalog")、主机名称</a:t>
            </a:r>
          </a:p>
        </p:txBody>
      </p:sp>
      <p:sp>
        <p:nvSpPr>
          <p:cNvPr id="4" name="矩形 3"/>
          <p:cNvSpPr/>
          <p:nvPr/>
        </p:nvSpPr>
        <p:spPr>
          <a:xfrm>
            <a:off x="1533525" y="2698283"/>
            <a:ext cx="32528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zh-CN" altLang="en-US" sz="1200" b="1" dirty="0"/>
              <a:t>查询当前schema和搜索路径中的schema</a:t>
            </a:r>
          </a:p>
        </p:txBody>
      </p:sp>
      <p:sp>
        <p:nvSpPr>
          <p:cNvPr id="6" name="矩形 5"/>
          <p:cNvSpPr/>
          <p:nvPr/>
        </p:nvSpPr>
        <p:spPr>
          <a:xfrm>
            <a:off x="1466413" y="3900935"/>
            <a:ext cx="259398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zh-CN" altLang="en-US" sz="1200" b="1" dirty="0"/>
              <a:t>查询当前环境下的用户和用户oid</a:t>
            </a:r>
          </a:p>
        </p:txBody>
      </p:sp>
      <p:sp>
        <p:nvSpPr>
          <p:cNvPr id="7" name="矩形 6"/>
          <p:cNvSpPr/>
          <p:nvPr/>
        </p:nvSpPr>
        <p:spPr>
          <a:xfrm>
            <a:off x="1382523" y="5079181"/>
            <a:ext cx="208743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zh-CN" altLang="en-US" sz="1200" b="1" dirty="0"/>
              <a:t>查询当前会话ID和线程</a:t>
            </a:r>
            <a:r>
              <a:rPr lang="en-US" altLang="zh-CN" sz="1200" b="1" dirty="0"/>
              <a:t>ID</a:t>
            </a:r>
            <a:r>
              <a:rPr lang="zh-CN" altLang="en-US" sz="1200" b="1" dirty="0"/>
              <a:t> 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7669" y="2945659"/>
            <a:ext cx="4684552" cy="751744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7669" y="4126194"/>
            <a:ext cx="8121504" cy="701858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7669" y="5356180"/>
            <a:ext cx="7462019" cy="758717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7669" y="1660514"/>
            <a:ext cx="8278711" cy="801693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21"/>
          <p:cNvSpPr txBox="1"/>
          <p:nvPr/>
        </p:nvSpPr>
        <p:spPr>
          <a:xfrm>
            <a:off x="0" y="762000"/>
            <a:ext cx="1533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openGauss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690370" y="685800"/>
            <a:ext cx="335915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sz="2800" b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系统信息函数示例</a:t>
            </a:r>
            <a:r>
              <a:rPr lang="en-US" altLang="zh-CN" sz="2800" b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6892978" y="1723395"/>
            <a:ext cx="1779987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171450" indent="-171450">
              <a:buFont typeface="Wingdings" panose="05000000000000000000" charset="0"/>
              <a:buChar char="Ø"/>
            </a:pPr>
            <a:r>
              <a:rPr lang="zh-CN" altLang="en-US" sz="1200" b="1" dirty="0">
                <a:latin typeface="Consolas" panose="020B0609020204030204" charset="0"/>
                <a:ea typeface="微软雅黑" panose="020B0503020204020204" pitchFamily="34" charset="-122"/>
                <a:cs typeface="Consolas" panose="020B0609020204030204" charset="0"/>
              </a:rPr>
              <a:t>访问权限查询函数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118825" y="1723396"/>
            <a:ext cx="1956695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171450" indent="-171450">
              <a:buFont typeface="Wingdings" panose="05000000000000000000" charset="0"/>
              <a:buChar char="Ø"/>
            </a:pPr>
            <a:r>
              <a:rPr lang="zh-CN" altLang="en-US" sz="1200" b="1" dirty="0">
                <a:latin typeface="Consolas" panose="020B0609020204030204" charset="0"/>
                <a:ea typeface="微软雅黑" panose="020B0503020204020204" pitchFamily="34" charset="-122"/>
                <a:cs typeface="Consolas" panose="020B0609020204030204" charset="0"/>
                <a:sym typeface="+mn-ea"/>
              </a:rPr>
              <a:t>系统对象定义查询函数</a:t>
            </a:r>
            <a:endParaRPr lang="zh-CN" altLang="en-US" sz="1200" b="1" dirty="0">
              <a:latin typeface="Consolas" panose="020B0609020204030204" charset="0"/>
              <a:ea typeface="微软雅黑" panose="020B0503020204020204" pitchFamily="34" charset="-122"/>
              <a:cs typeface="Consolas" panose="020B060902020403020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6850" y="2000395"/>
            <a:ext cx="4544532" cy="337215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2697" y="2000395"/>
            <a:ext cx="5710281" cy="3752470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21"/>
          <p:cNvSpPr txBox="1"/>
          <p:nvPr/>
        </p:nvSpPr>
        <p:spPr>
          <a:xfrm>
            <a:off x="0" y="762000"/>
            <a:ext cx="1533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openGauss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690370" y="685800"/>
            <a:ext cx="335915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sz="2800" b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统计信息函数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690370" y="1539240"/>
            <a:ext cx="835787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统计信息函数根据访问对象分为两种类型：</a:t>
            </a:r>
          </a:p>
          <a:p>
            <a:pPr marL="171450" indent="-171450">
              <a:buFont typeface="Wingdings" panose="05000000000000000000" charset="0"/>
              <a:buChar char="Ø"/>
            </a:pP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针对某个数据库进行访问的函数，以数据库中每个表或索引的OID作为参数，标识需要报告的数据库；</a:t>
            </a:r>
          </a:p>
          <a:p>
            <a:pPr marL="171450" indent="-171450">
              <a:buFont typeface="Wingdings" panose="05000000000000000000" charset="0"/>
              <a:buChar char="Ø"/>
            </a:pP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针对某个服务器进行访问的函数，以一个服务器线程号为参数，其范围从1到当前活跃服务器的数目。</a:t>
            </a:r>
          </a:p>
        </p:txBody>
      </p:sp>
      <p:pic>
        <p:nvPicPr>
          <p:cNvPr id="7" name="图片 6" descr="统计信息函数概述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2660" y="2184400"/>
            <a:ext cx="7726680" cy="223139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90371" y="4513580"/>
            <a:ext cx="767604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171450" indent="-171450">
              <a:buFont typeface="Wingdings" panose="05000000000000000000" charset="0"/>
              <a:buChar char="Ø"/>
            </a:pPr>
            <a:r>
              <a:rPr lang="zh-CN" altLang="en-US" sz="1200" b="1" dirty="0">
                <a:latin typeface="Consolas" panose="020B0609020204030204" charset="0"/>
                <a:ea typeface="微软雅黑" panose="020B0503020204020204" pitchFamily="34" charset="-122"/>
                <a:cs typeface="Consolas" panose="020B0609020204030204" charset="0"/>
              </a:rPr>
              <a:t>示例：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8634" y="4790579"/>
            <a:ext cx="4922284" cy="147739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6512" y="4790580"/>
            <a:ext cx="3588783" cy="1471104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923875" y="6247593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1200" b="1" dirty="0">
                <a:latin typeface="Consolas" panose="020B0609020204030204" charset="0"/>
                <a:ea typeface="微软雅黑" panose="020B0503020204020204" pitchFamily="34" charset="-122"/>
              </a:rPr>
              <a:t>Tips</a:t>
            </a:r>
            <a:r>
              <a:rPr lang="zh-CN" altLang="en-US" sz="1200" b="1" dirty="0">
                <a:latin typeface="Consolas" panose="020B0609020204030204" charset="0"/>
                <a:ea typeface="微软雅黑" panose="020B0503020204020204" pitchFamily="34" charset="-122"/>
              </a:rPr>
              <a:t>：</a:t>
            </a:r>
            <a:r>
              <a:rPr lang="zh-CN" altLang="en-US" sz="1200" dirty="0">
                <a:latin typeface="Consolas" panose="020B0609020204030204" charset="0"/>
                <a:ea typeface="微软雅黑" panose="020B0503020204020204" pitchFamily="34" charset="-122"/>
              </a:rPr>
              <a:t>pg_stat_get_tuples_changed</a:t>
            </a:r>
            <a:r>
              <a:rPr lang="en-US" altLang="zh-CN" sz="1200" dirty="0">
                <a:latin typeface="Consolas" panose="020B0609020204030204" charset="0"/>
                <a:ea typeface="微软雅黑" panose="020B0503020204020204" pitchFamily="34" charset="-122"/>
              </a:rPr>
              <a:t> </a:t>
            </a:r>
            <a:r>
              <a:rPr lang="en-US" altLang="zh-CN" sz="1200" dirty="0">
                <a:latin typeface="Consolas" panose="020B0609020204030204" charset="0"/>
                <a:ea typeface="微软雅黑" panose="020B0503020204020204" pitchFamily="34" charset="-122"/>
                <a:sym typeface="Wingdings" panose="05000000000000000000" pitchFamily="2" charset="2"/>
              </a:rPr>
              <a:t> </a:t>
            </a:r>
            <a:r>
              <a:rPr lang="zh-CN" altLang="en-US" sz="1200" dirty="0">
                <a:latin typeface="Consolas" panose="020B0609020204030204" charset="0"/>
                <a:ea typeface="微软雅黑" panose="020B0503020204020204" pitchFamily="34" charset="-122"/>
              </a:rPr>
              <a:t>2次analyze之间做的DML操作</a:t>
            </a:r>
          </a:p>
        </p:txBody>
      </p:sp>
    </p:spTree>
  </p:cSld>
  <p:clrMapOvr>
    <a:masterClrMapping/>
  </p:clrMapOvr>
  <p:transition spd="slow">
    <p:cover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21"/>
          <p:cNvSpPr txBox="1"/>
          <p:nvPr/>
        </p:nvSpPr>
        <p:spPr>
          <a:xfrm>
            <a:off x="0" y="762000"/>
            <a:ext cx="1533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openGauss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690370" y="685800"/>
            <a:ext cx="335915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sz="2800" b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系统管理函数</a:t>
            </a:r>
          </a:p>
        </p:txBody>
      </p:sp>
      <p:pic>
        <p:nvPicPr>
          <p:cNvPr id="2" name="图片 1" descr="系统管理函数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7925" y="1314450"/>
            <a:ext cx="7296785" cy="4831080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21"/>
          <p:cNvSpPr txBox="1"/>
          <p:nvPr/>
        </p:nvSpPr>
        <p:spPr>
          <a:xfrm>
            <a:off x="0" y="762000"/>
            <a:ext cx="1533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openGauss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690370" y="685800"/>
            <a:ext cx="335915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sz="2800" b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系统管理函数示例</a:t>
            </a:r>
          </a:p>
        </p:txBody>
      </p:sp>
      <p:sp>
        <p:nvSpPr>
          <p:cNvPr id="2" name="矩形 1"/>
          <p:cNvSpPr/>
          <p:nvPr/>
        </p:nvSpPr>
        <p:spPr>
          <a:xfrm>
            <a:off x="1690370" y="1289700"/>
            <a:ext cx="174278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读取外部二进制文件</a:t>
            </a:r>
          </a:p>
        </p:txBody>
      </p:sp>
      <p:sp>
        <p:nvSpPr>
          <p:cNvPr id="5" name="矩形 4"/>
          <p:cNvSpPr/>
          <p:nvPr/>
        </p:nvSpPr>
        <p:spPr>
          <a:xfrm>
            <a:off x="1624744" y="3007561"/>
            <a:ext cx="343235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取消指定线程的SQL查询、手动中断会话线程</a:t>
            </a:r>
          </a:p>
        </p:txBody>
      </p:sp>
      <p:sp>
        <p:nvSpPr>
          <p:cNvPr id="7" name="矩形 6"/>
          <p:cNvSpPr/>
          <p:nvPr/>
        </p:nvSpPr>
        <p:spPr>
          <a:xfrm>
            <a:off x="1624744" y="4130490"/>
            <a:ext cx="128112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切换事务日志</a:t>
            </a:r>
          </a:p>
        </p:txBody>
      </p:sp>
      <p:sp>
        <p:nvSpPr>
          <p:cNvPr id="8" name="矩形 7"/>
          <p:cNvSpPr/>
          <p:nvPr/>
        </p:nvSpPr>
        <p:spPr>
          <a:xfrm>
            <a:off x="1619475" y="5216439"/>
            <a:ext cx="20505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查询当前事务日志的位置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3106" y="1506580"/>
            <a:ext cx="5043313" cy="1345677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3106" y="3282063"/>
            <a:ext cx="7227127" cy="69562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3106" y="4381322"/>
            <a:ext cx="3159635" cy="798589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3106" y="5496698"/>
            <a:ext cx="3489995" cy="842670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6900786" y="5627472"/>
            <a:ext cx="4009226" cy="646331"/>
          </a:xfrm>
          <a:prstGeom prst="rect">
            <a:avLst/>
          </a:prstGeom>
          <a:solidFill>
            <a:srgbClr val="FFC000"/>
          </a:solidFill>
          <a:ln w="1905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1200" b="1" dirty="0"/>
              <a:t>0 表示LSN的高32位</a:t>
            </a:r>
          </a:p>
          <a:p>
            <a:r>
              <a:rPr lang="en-US" altLang="zh-CN" sz="1200" b="1" dirty="0"/>
              <a:t>4</a:t>
            </a:r>
            <a:r>
              <a:rPr lang="zh-CN" altLang="en-US" sz="1200" b="1" dirty="0"/>
              <a:t> 表示对应的xlog文件的最后</a:t>
            </a:r>
            <a:r>
              <a:rPr lang="en-US" altLang="zh-CN" sz="1200" b="1" dirty="0"/>
              <a:t>1</a:t>
            </a:r>
            <a:r>
              <a:rPr lang="zh-CN" altLang="en-US" sz="1200" b="1" dirty="0"/>
              <a:t>位</a:t>
            </a:r>
          </a:p>
          <a:p>
            <a:r>
              <a:rPr lang="zh-CN" altLang="en-US" sz="1200" b="1" dirty="0"/>
              <a:t>000130 表示当前的LSN在对应的xlog中的偏移字节地址</a:t>
            </a:r>
          </a:p>
        </p:txBody>
      </p:sp>
      <p:pic>
        <p:nvPicPr>
          <p:cNvPr id="16" name="图片 11" descr="32313534353137313b32313534353136303bbcfdcdb7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0800000">
            <a:off x="5714744" y="5493438"/>
            <a:ext cx="914400" cy="914400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5057094" y="4902912"/>
            <a:ext cx="28248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200" b="1" dirty="0"/>
              <a:t>返回值是被切换的事务日志结束位置+1</a:t>
            </a:r>
          </a:p>
        </p:txBody>
      </p:sp>
    </p:spTree>
  </p:cSld>
  <p:clrMapOvr>
    <a:masterClrMapping/>
  </p:clrMapOvr>
  <p:transition spd="slow">
    <p:cover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21"/>
          <p:cNvSpPr txBox="1"/>
          <p:nvPr/>
        </p:nvSpPr>
        <p:spPr>
          <a:xfrm>
            <a:off x="0" y="762000"/>
            <a:ext cx="15335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Consolas" panose="020B0609020204030204" charset="0"/>
                <a:ea typeface="华文楷体" panose="02010600040101010101" charset="-122"/>
                <a:cs typeface="Consolas" panose="020B0609020204030204" charset="0"/>
              </a:rPr>
              <a:t>openGauss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4658360" y="1267460"/>
            <a:ext cx="3837305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6600" b="1" dirty="0">
                <a:latin typeface="Consolas" panose="020B0609020204030204" charset="0"/>
                <a:ea typeface="华文楷体" panose="02010600040101010101" charset="-122"/>
                <a:cs typeface="Consolas" panose="020B0609020204030204" charset="0"/>
              </a:rPr>
              <a:t>THANKS</a:t>
            </a:r>
            <a:r>
              <a:rPr kumimoji="1" lang="zh-CN" altLang="en-US" sz="6600" b="1" dirty="0">
                <a:latin typeface="Consolas" panose="020B0609020204030204" charset="0"/>
                <a:ea typeface="华文楷体" panose="02010600040101010101" charset="-122"/>
                <a:cs typeface="Consolas" panose="020B0609020204030204" charset="0"/>
              </a:rPr>
              <a:t>！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5475540" y="2270900"/>
            <a:ext cx="14485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b="1" spc="300" dirty="0">
                <a:latin typeface="Consolas" panose="020B0609020204030204" charset="0"/>
                <a:ea typeface="华文楷体" panose="02010600040101010101" charset="-122"/>
              </a:rPr>
              <a:t>谢谢观看</a:t>
            </a: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5935" y="3468498"/>
            <a:ext cx="1440000" cy="144000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9336" y="3468255"/>
            <a:ext cx="1440867" cy="1440867"/>
          </a:xfrm>
          <a:prstGeom prst="rect">
            <a:avLst/>
          </a:prstGeom>
        </p:spPr>
      </p:pic>
      <p:sp>
        <p:nvSpPr>
          <p:cNvPr id="20" name="矩形 19"/>
          <p:cNvSpPr/>
          <p:nvPr/>
        </p:nvSpPr>
        <p:spPr>
          <a:xfrm>
            <a:off x="2639134" y="2699194"/>
            <a:ext cx="1541145" cy="6451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dirty="0">
                <a:latin typeface="Consolas" panose="020B0609020204030204" charset="0"/>
                <a:ea typeface="华文楷体" panose="02010600040101010101" charset="-122"/>
                <a:cs typeface="Consolas" panose="020B0609020204030204" charset="0"/>
              </a:rPr>
              <a:t>Gauss</a:t>
            </a:r>
            <a:r>
              <a:rPr lang="zh-CN" altLang="en-US" dirty="0">
                <a:latin typeface="Consolas" panose="020B0609020204030204" charset="0"/>
                <a:ea typeface="华文楷体" panose="02010600040101010101" charset="-122"/>
                <a:cs typeface="Consolas" panose="020B0609020204030204" charset="0"/>
              </a:rPr>
              <a:t>松鼠会</a:t>
            </a:r>
          </a:p>
          <a:p>
            <a:pPr algn="ctr"/>
            <a:r>
              <a:rPr lang="zh-CN" altLang="en-US" dirty="0">
                <a:latin typeface="Consolas" panose="020B0609020204030204" charset="0"/>
                <a:ea typeface="华文楷体" panose="02010600040101010101" charset="-122"/>
                <a:cs typeface="Consolas" panose="020B0609020204030204" charset="0"/>
              </a:rPr>
              <a:t>公众号   </a:t>
            </a:r>
            <a:endParaRPr lang="en-US" altLang="zh-CN" dirty="0">
              <a:latin typeface="Consolas" panose="020B0609020204030204" charset="0"/>
              <a:ea typeface="华文楷体" panose="02010600040101010101" charset="-122"/>
              <a:cs typeface="Consolas" panose="020B0609020204030204" charset="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5162095" y="2697950"/>
            <a:ext cx="1972780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latin typeface="Consolas" panose="020B0609020204030204" charset="0"/>
                <a:ea typeface="华文楷体" panose="02010600040101010101" charset="-122"/>
                <a:cs typeface="Consolas" panose="020B0609020204030204" charset="0"/>
              </a:rPr>
              <a:t>Gauss</a:t>
            </a:r>
            <a:r>
              <a:rPr lang="zh-CN" altLang="en-US" dirty="0">
                <a:latin typeface="Consolas" panose="020B0609020204030204" charset="0"/>
                <a:ea typeface="华文楷体" panose="02010600040101010101" charset="-122"/>
                <a:cs typeface="Consolas" panose="020B0609020204030204" charset="0"/>
              </a:rPr>
              <a:t>松鼠会</a:t>
            </a:r>
          </a:p>
          <a:p>
            <a:pPr algn="ctr"/>
            <a:r>
              <a:rPr lang="zh-CN" altLang="en-US" dirty="0">
                <a:latin typeface="Consolas" panose="020B0609020204030204" charset="0"/>
                <a:ea typeface="华文楷体" panose="02010600040101010101" charset="-122"/>
                <a:cs typeface="Consolas" panose="020B0609020204030204" charset="0"/>
              </a:rPr>
              <a:t>小助手</a:t>
            </a:r>
          </a:p>
        </p:txBody>
      </p:sp>
      <p:sp>
        <p:nvSpPr>
          <p:cNvPr id="23" name="内容占位符 2"/>
          <p:cNvSpPr txBox="1"/>
          <p:nvPr/>
        </p:nvSpPr>
        <p:spPr>
          <a:xfrm>
            <a:off x="876231" y="5660837"/>
            <a:ext cx="10543865" cy="848337"/>
          </a:xfrm>
          <a:prstGeom prst="rect">
            <a:avLst/>
          </a:prstGeom>
        </p:spPr>
        <p:txBody>
          <a:bodyPr/>
          <a:lstStyle>
            <a:lvl1pPr marL="302260" indent="-302260" algn="l" defTabSz="913765" rtl="0" eaLnBrk="1" fontAlgn="ctr" latinLnBrk="0" hangingPunct="1">
              <a:lnSpc>
                <a:spcPct val="140000"/>
              </a:lnSpc>
              <a:spcBef>
                <a:spcPts val="790"/>
              </a:spcBef>
              <a:buSzPct val="50000"/>
              <a:buFont typeface="Wingdings" panose="05000000000000000000" pitchFamily="2" charset="2"/>
              <a:buChar char="l"/>
              <a:defRPr sz="2200" kern="1200">
                <a:solidFill>
                  <a:schemeClr val="tx1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+mn-cs"/>
              </a:defRPr>
            </a:lvl1pPr>
            <a:lvl2pPr marL="654685" indent="-252095" algn="l" defTabSz="913765" rtl="0" eaLnBrk="1" fontAlgn="ctr" latinLnBrk="0" hangingPunct="1">
              <a:lnSpc>
                <a:spcPct val="140000"/>
              </a:lnSpc>
              <a:spcBef>
                <a:spcPts val="720"/>
              </a:spcBef>
              <a:buClrTx/>
              <a:buSzPct val="50000"/>
              <a:buFont typeface="Wingdings" panose="05000000000000000000" pitchFamily="2" charset="2"/>
              <a:buChar char="p"/>
              <a:defRPr sz="2000" kern="1200">
                <a:solidFill>
                  <a:schemeClr val="tx1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+mn-cs"/>
              </a:defRPr>
            </a:lvl2pPr>
            <a:lvl3pPr marL="1003935" indent="-201295" algn="l" defTabSz="913765" rtl="0" eaLnBrk="1" fontAlgn="ctr" latinLnBrk="0" hangingPunct="1">
              <a:lnSpc>
                <a:spcPct val="140000"/>
              </a:lnSpc>
              <a:spcBef>
                <a:spcPts val="650"/>
              </a:spcBef>
              <a:buClrTx/>
              <a:buSzPct val="50000"/>
              <a:buFont typeface="Wingdings" panose="05000000000000000000" pitchFamily="2" charset="2"/>
              <a:buChar char="n"/>
              <a:defRPr sz="1800" kern="1200">
                <a:solidFill>
                  <a:schemeClr val="tx1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+mn-cs"/>
              </a:defRPr>
            </a:lvl3pPr>
            <a:lvl4pPr marL="1399540" indent="-198120" algn="l" defTabSz="913765" rtl="0" eaLnBrk="1" fontAlgn="ctr" latinLnBrk="0" hangingPunct="1">
              <a:lnSpc>
                <a:spcPct val="140000"/>
              </a:lnSpc>
              <a:spcBef>
                <a:spcPts val="575"/>
              </a:spcBef>
              <a:buFont typeface="Huawei Sans" panose="020C0503030203020204" pitchFamily="34" charset="0"/>
              <a:buChar char="−"/>
              <a:defRPr sz="1600" kern="1200">
                <a:solidFill>
                  <a:schemeClr val="tx1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+mn-cs"/>
              </a:defRPr>
            </a:lvl4pPr>
            <a:lvl5pPr marL="1802765" indent="-201295" algn="l" defTabSz="913765" rtl="0" eaLnBrk="1" fontAlgn="ctr" latinLnBrk="0" hangingPunct="1">
              <a:lnSpc>
                <a:spcPct val="140000"/>
              </a:lnSpc>
              <a:spcBef>
                <a:spcPts val="575"/>
              </a:spcBef>
              <a:buFont typeface="Huawei Sans" panose="020C0503030203020204" pitchFamily="34" charset="0"/>
              <a:buChar char="~"/>
              <a:defRPr sz="1400" kern="1200">
                <a:solidFill>
                  <a:schemeClr val="tx1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+mn-cs"/>
              </a:defRPr>
            </a:lvl5pPr>
            <a:lvl6pPr marL="251333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53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73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93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1" indent="0">
              <a:buNone/>
            </a:pPr>
            <a:r>
              <a:rPr lang="en-US" altLang="zh-CN" sz="1600" dirty="0">
                <a:latin typeface="Consolas" panose="020B0609020204030204" charset="0"/>
                <a:ea typeface="华文楷体" panose="02010600040101010101" charset="-122"/>
                <a:cs typeface="Consolas" panose="020B0609020204030204" charset="0"/>
              </a:rPr>
              <a:t>    </a:t>
            </a:r>
            <a:r>
              <a:rPr lang="zh-CN" altLang="zh-CN" sz="1600" dirty="0">
                <a:latin typeface="Consolas" panose="020B0609020204030204" charset="0"/>
                <a:ea typeface="华文楷体" panose="02010600040101010101" charset="-122"/>
                <a:cs typeface="Consolas" panose="020B0609020204030204" charset="0"/>
              </a:rPr>
              <a:t>汇集数据库的爱好者和关注者，大家共同学习、探索、分享数据库前沿知识和技术，交流</a:t>
            </a:r>
            <a:r>
              <a:rPr lang="en-US" altLang="zh-CN" sz="1600" dirty="0">
                <a:latin typeface="Consolas" panose="020B0609020204030204" charset="0"/>
                <a:ea typeface="华文楷体" panose="02010600040101010101" charset="-122"/>
                <a:cs typeface="Consolas" panose="020B0609020204030204" charset="0"/>
              </a:rPr>
              <a:t>Gauss</a:t>
            </a:r>
            <a:r>
              <a:rPr lang="zh-CN" altLang="zh-CN" sz="1600" dirty="0">
                <a:latin typeface="Consolas" panose="020B0609020204030204" charset="0"/>
                <a:ea typeface="华文楷体" panose="02010600040101010101" charset="-122"/>
                <a:cs typeface="Consolas" panose="020B0609020204030204" charset="0"/>
              </a:rPr>
              <a:t>及其他数据库的使用心得和经验，互助解决问题</a:t>
            </a:r>
            <a:r>
              <a:rPr lang="zh-CN" altLang="en-US" sz="1600" dirty="0">
                <a:latin typeface="Consolas" panose="020B0609020204030204" charset="0"/>
                <a:ea typeface="华文楷体" panose="02010600040101010101" charset="-122"/>
                <a:cs typeface="Consolas" panose="020B0609020204030204" charset="0"/>
              </a:rPr>
              <a:t>，</a:t>
            </a:r>
            <a:r>
              <a:rPr lang="zh-CN" altLang="zh-CN" sz="1600" dirty="0">
                <a:latin typeface="Consolas" panose="020B0609020204030204" charset="0"/>
                <a:ea typeface="华文楷体" panose="02010600040101010101" charset="-122"/>
                <a:cs typeface="Consolas" panose="020B0609020204030204" charset="0"/>
              </a:rPr>
              <a:t>共建数据库技术交流圈。</a:t>
            </a:r>
            <a:endParaRPr lang="en-US" altLang="zh-CN" dirty="0">
              <a:latin typeface="Consolas" panose="020B0609020204030204" charset="0"/>
              <a:ea typeface="华文楷体" panose="02010600040101010101" charset="-122"/>
              <a:cs typeface="Consolas" panose="020B0609020204030204" charset="0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1045210" y="4909185"/>
            <a:ext cx="598551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Consolas" panose="020B0609020204030204" charset="0"/>
                <a:ea typeface="华文楷体" panose="02010600040101010101" charset="-122"/>
                <a:cs typeface="Consolas" panose="020B0609020204030204" charset="0"/>
              </a:rPr>
              <a:t>技术交流圈子推荐：  </a:t>
            </a:r>
            <a:r>
              <a:rPr lang="en-US" altLang="zh-CN" b="1" dirty="0">
                <a:latin typeface="Consolas" panose="020B0609020204030204" charset="0"/>
                <a:ea typeface="华文楷体" panose="02010600040101010101" charset="-122"/>
                <a:cs typeface="Consolas" panose="020B0609020204030204" charset="0"/>
              </a:rPr>
              <a:t>Gauss</a:t>
            </a:r>
            <a:r>
              <a:rPr lang="zh-CN" altLang="en-US" b="1" dirty="0">
                <a:latin typeface="Consolas" panose="020B0609020204030204" charset="0"/>
                <a:ea typeface="华文楷体" panose="02010600040101010101" charset="-122"/>
                <a:cs typeface="Consolas" panose="020B0609020204030204" charset="0"/>
              </a:rPr>
              <a:t>松鼠会   </a:t>
            </a:r>
            <a:r>
              <a:rPr lang="en-US" altLang="zh-CN" b="1" dirty="0">
                <a:latin typeface="Consolas" panose="020B0609020204030204" charset="0"/>
                <a:ea typeface="华文楷体" panose="02010600040101010101" charset="-122"/>
                <a:cs typeface="Consolas" panose="020B0609020204030204" charset="0"/>
              </a:rPr>
              <a:t>	          </a:t>
            </a:r>
          </a:p>
          <a:p>
            <a:r>
              <a:rPr lang="en-US" altLang="zh-CN" b="1" dirty="0">
                <a:latin typeface="Consolas" panose="020B0609020204030204" charset="0"/>
                <a:ea typeface="华文楷体" panose="02010600040101010101" charset="-122"/>
                <a:cs typeface="Consolas" panose="020B0609020204030204" charset="0"/>
              </a:rPr>
              <a:t>		    </a:t>
            </a:r>
            <a:r>
              <a:rPr lang="zh-CN" altLang="en-US" b="1" dirty="0">
                <a:latin typeface="Consolas" panose="020B0609020204030204" charset="0"/>
                <a:ea typeface="华文楷体" panose="02010600040101010101" charset="-122"/>
                <a:cs typeface="Consolas" panose="020B0609020204030204" charset="0"/>
              </a:rPr>
              <a:t>墨天轮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5470" y="4953635"/>
            <a:ext cx="266700" cy="2667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5470" y="5220335"/>
            <a:ext cx="260985" cy="250190"/>
          </a:xfrm>
          <a:prstGeom prst="rect">
            <a:avLst/>
          </a:prstGeom>
        </p:spPr>
      </p:pic>
      <p:pic>
        <p:nvPicPr>
          <p:cNvPr id="9" name="图片 8" descr="墨天轮openGauss专栏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96200" y="3380105"/>
            <a:ext cx="1617980" cy="161798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7552129" y="2697924"/>
            <a:ext cx="1906905" cy="6451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dirty="0">
                <a:latin typeface="Consolas" panose="020B0609020204030204" charset="0"/>
                <a:ea typeface="华文楷体" panose="02010600040101010101" charset="-122"/>
                <a:cs typeface="Consolas" panose="020B0609020204030204" charset="0"/>
              </a:rPr>
              <a:t>墨天轮</a:t>
            </a:r>
          </a:p>
          <a:p>
            <a:pPr algn="ctr"/>
            <a:r>
              <a:rPr lang="en-US" altLang="zh-CN" dirty="0">
                <a:latin typeface="Consolas" panose="020B0609020204030204" charset="0"/>
                <a:ea typeface="华文楷体" panose="02010600040101010101" charset="-122"/>
                <a:cs typeface="Consolas" panose="020B0609020204030204" charset="0"/>
              </a:rPr>
              <a:t>openGauss</a:t>
            </a:r>
            <a:r>
              <a:rPr lang="zh-CN" altLang="en-US" dirty="0">
                <a:latin typeface="Consolas" panose="020B0609020204030204" charset="0"/>
                <a:ea typeface="华文楷体" panose="02010600040101010101" charset="-122"/>
                <a:cs typeface="Consolas" panose="020B0609020204030204" charset="0"/>
              </a:rPr>
              <a:t>专栏   </a:t>
            </a:r>
            <a:endParaRPr lang="en-US" altLang="zh-CN" dirty="0">
              <a:latin typeface="Consolas" panose="020B0609020204030204" charset="0"/>
              <a:ea typeface="华文楷体" panose="02010600040101010101" charset="-122"/>
              <a:cs typeface="Consolas" panose="020B0609020204030204" charset="0"/>
            </a:endParaRPr>
          </a:p>
        </p:txBody>
      </p:sp>
    </p:spTree>
  </p:cSld>
  <p:clrMapOvr>
    <a:masterClrMapping/>
  </p:clrMapOvr>
  <p:transition spd="slow">
    <p:randomBar dir="vert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21"/>
          <p:cNvSpPr txBox="1"/>
          <p:nvPr/>
        </p:nvSpPr>
        <p:spPr>
          <a:xfrm>
            <a:off x="0" y="762000"/>
            <a:ext cx="1533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openGauss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699260" y="685800"/>
            <a:ext cx="57429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where</a:t>
            </a:r>
            <a:r>
              <a:rPr lang="zh-CN" altLang="en-US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子句示例二</a:t>
            </a:r>
            <a:r>
              <a:rPr lang="en-US" altLang="zh-CN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比较限定操作符</a:t>
            </a:r>
            <a:r>
              <a:rPr lang="en-US" altLang="zh-CN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533525" y="1725930"/>
            <a:ext cx="927100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 sz="1400" b="1">
                <a:latin typeface="Consolas" panose="020B0609020204030204" charset="0"/>
                <a:ea typeface="微软雅黑" panose="020B0503020204020204" pitchFamily="34" charset="-122"/>
                <a:cs typeface="Consolas" panose="020B0609020204030204" charset="0"/>
              </a:rPr>
              <a:t>使用between and 对字符串进行限定</a:t>
            </a:r>
            <a:endParaRPr lang="zh-CN" altLang="en-US" sz="1400">
              <a:latin typeface="Consolas" panose="020B0609020204030204" charset="0"/>
              <a:ea typeface="微软雅黑" panose="020B0503020204020204" pitchFamily="34" charset="-122"/>
              <a:cs typeface="Consolas" panose="020B060902020403020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593850" y="4596765"/>
            <a:ext cx="760222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 sz="1200" b="1">
                <a:latin typeface="Consolas" panose="020B0609020204030204" charset="0"/>
                <a:ea typeface="微软雅黑" panose="020B0503020204020204" pitchFamily="34" charset="-122"/>
                <a:cs typeface="Consolas" panose="020B0609020204030204" charset="0"/>
                <a:sym typeface="+mn-ea"/>
              </a:rPr>
              <a:t>使用between and对时间进行限定查询</a:t>
            </a:r>
            <a:endParaRPr lang="zh-CN" altLang="en-US" sz="1200" b="1">
              <a:latin typeface="Consolas" panose="020B0609020204030204" charset="0"/>
              <a:ea typeface="微软雅黑" panose="020B0503020204020204" pitchFamily="34" charset="-122"/>
              <a:cs typeface="Consolas" panose="020B0609020204030204" charset="0"/>
            </a:endParaRPr>
          </a:p>
          <a:p>
            <a:pPr marL="285750" indent="-285750"/>
            <a:endParaRPr lang="zh-CN" altLang="en-US" sz="1200">
              <a:latin typeface="Consolas" panose="020B0609020204030204" charset="0"/>
              <a:ea typeface="微软雅黑" panose="020B0503020204020204" pitchFamily="34" charset="-122"/>
              <a:cs typeface="Consolas" panose="020B0609020204030204" charset="0"/>
              <a:sym typeface="+mn-ea"/>
            </a:endParaRPr>
          </a:p>
        </p:txBody>
      </p:sp>
      <p:sp>
        <p:nvSpPr>
          <p:cNvPr id="11" name="右箭头 10"/>
          <p:cNvSpPr/>
          <p:nvPr/>
        </p:nvSpPr>
        <p:spPr>
          <a:xfrm>
            <a:off x="4545965" y="2331720"/>
            <a:ext cx="1310640" cy="4127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右箭头 11"/>
          <p:cNvSpPr/>
          <p:nvPr/>
        </p:nvSpPr>
        <p:spPr>
          <a:xfrm>
            <a:off x="4545965" y="3806825"/>
            <a:ext cx="1310640" cy="4127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4822825" y="2918460"/>
            <a:ext cx="756285" cy="6451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字符限定</a:t>
            </a: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9260" y="4892040"/>
            <a:ext cx="6767830" cy="1310005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7660" y="2113280"/>
            <a:ext cx="2948305" cy="221361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6605" y="2016760"/>
            <a:ext cx="4712335" cy="1042035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0415" y="3508375"/>
            <a:ext cx="4708525" cy="899160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21"/>
          <p:cNvSpPr txBox="1"/>
          <p:nvPr/>
        </p:nvSpPr>
        <p:spPr>
          <a:xfrm>
            <a:off x="0" y="762000"/>
            <a:ext cx="1533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openGauss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699260" y="1363345"/>
            <a:ext cx="856107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charset="0"/>
              <a:buChar char="Ø"/>
            </a:pPr>
            <a:r>
              <a:rPr sz="1400" b="1">
                <a:latin typeface="Consolas" panose="020B0609020204030204" charset="0"/>
                <a:ea typeface="微软雅黑" panose="020B0503020204020204" pitchFamily="34" charset="-122"/>
                <a:cs typeface="Consolas" panose="020B0609020204030204" charset="0"/>
              </a:rPr>
              <a:t>列举(in)查询限定</a:t>
            </a:r>
            <a:endParaRPr lang="en-US" altLang="zh-CN" sz="1400">
              <a:latin typeface="Consolas" panose="020B0609020204030204" charset="0"/>
              <a:ea typeface="微软雅黑" panose="020B0503020204020204" pitchFamily="34" charset="-122"/>
              <a:cs typeface="Consolas" panose="020B060902020403020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699260" y="685800"/>
            <a:ext cx="57429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where</a:t>
            </a:r>
            <a:r>
              <a:rPr lang="zh-CN" altLang="en-US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子句示例三</a:t>
            </a:r>
            <a:r>
              <a:rPr lang="en-US" altLang="zh-CN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比较限定操作符</a:t>
            </a:r>
            <a:r>
              <a:rPr lang="en-US" altLang="zh-CN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763395" y="3369945"/>
            <a:ext cx="620014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 typeface="Wingdings" panose="05000000000000000000" charset="0"/>
              <a:buChar char="Ø"/>
            </a:pPr>
            <a:r>
              <a:rPr sz="1400" b="1">
                <a:latin typeface="Consolas" panose="020B0609020204030204" charset="0"/>
                <a:ea typeface="微软雅黑" panose="020B0503020204020204" pitchFamily="34" charset="-122"/>
                <a:cs typeface="Consolas" panose="020B0609020204030204" charset="0"/>
                <a:sym typeface="+mn-ea"/>
              </a:rPr>
              <a:t>like模糊匹配查询</a:t>
            </a:r>
            <a:r>
              <a:rPr lang="zh-CN" sz="1400" b="1">
                <a:latin typeface="Consolas" panose="020B0609020204030204" charset="0"/>
                <a:ea typeface="微软雅黑" panose="020B0503020204020204" pitchFamily="34" charset="-122"/>
                <a:cs typeface="Consolas" panose="020B0609020204030204" charset="0"/>
                <a:sym typeface="+mn-ea"/>
              </a:rPr>
              <a:t>：</a:t>
            </a:r>
            <a:r>
              <a:rPr sz="1400">
                <a:latin typeface="Consolas" panose="020B0609020204030204" charset="0"/>
                <a:ea typeface="微软雅黑" panose="020B0503020204020204" pitchFamily="34" charset="-122"/>
                <a:cs typeface="Consolas" panose="020B0609020204030204" charset="0"/>
                <a:sym typeface="+mn-ea"/>
              </a:rPr>
              <a:t>用LIKE进行某个字符串值的通配符匹配,选出特定行</a:t>
            </a:r>
            <a:endParaRPr lang="zh-CN" altLang="en-US" sz="1400">
              <a:latin typeface="Consolas" panose="020B0609020204030204" charset="0"/>
              <a:ea typeface="微软雅黑" panose="020B0503020204020204" pitchFamily="34" charset="-122"/>
              <a:cs typeface="Consolas" panose="020B0609020204030204" charset="0"/>
              <a:sym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9205" y="1670050"/>
            <a:ext cx="4361180" cy="163258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130" y="3676650"/>
            <a:ext cx="6301740" cy="2721610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21"/>
          <p:cNvSpPr txBox="1"/>
          <p:nvPr/>
        </p:nvSpPr>
        <p:spPr>
          <a:xfrm>
            <a:off x="0" y="762000"/>
            <a:ext cx="1533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openGauss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721485" y="1337310"/>
            <a:ext cx="856107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charset="0"/>
              <a:buChar char="Ø"/>
            </a:pPr>
            <a:r>
              <a:rPr lang="en-US" altLang="zh-CN" sz="1400" b="1">
                <a:latin typeface="Consolas" panose="020B0609020204030204" charset="0"/>
                <a:ea typeface="微软雅黑" panose="020B0503020204020204" pitchFamily="34" charset="-122"/>
                <a:cs typeface="Consolas" panose="020B0609020204030204" charset="0"/>
              </a:rPr>
              <a:t>转义字符【\】</a:t>
            </a:r>
            <a:endParaRPr lang="zh-CN" altLang="en-US" sz="1400">
              <a:latin typeface="Consolas" panose="020B0609020204030204" charset="0"/>
              <a:ea typeface="微软雅黑" panose="020B0503020204020204" pitchFamily="34" charset="-122"/>
              <a:cs typeface="Consolas" panose="020B060902020403020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699260" y="685800"/>
            <a:ext cx="57429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where</a:t>
            </a:r>
            <a:r>
              <a:rPr lang="zh-CN" altLang="en-US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子句示例四</a:t>
            </a:r>
            <a:r>
              <a:rPr lang="en-US" altLang="zh-CN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比较限定操作符</a:t>
            </a:r>
            <a:r>
              <a:rPr lang="en-US" altLang="zh-CN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1792605" y="4358005"/>
            <a:ext cx="324612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171450" indent="-171450">
              <a:buFont typeface="Wingdings" panose="05000000000000000000" charset="0"/>
              <a:buChar char="Ø"/>
            </a:pPr>
            <a:r>
              <a:rPr lang="en-US" altLang="zh-CN" sz="1400" b="1">
                <a:latin typeface="Consolas" panose="020B0609020204030204" charset="0"/>
                <a:ea typeface="微软雅黑" panose="020B0503020204020204" pitchFamily="34" charset="-122"/>
                <a:cs typeface="Consolas" panose="020B0609020204030204" charset="0"/>
                <a:sym typeface="+mn-ea"/>
              </a:rPr>
              <a:t>空值限定【is null/is not null】</a:t>
            </a:r>
            <a:endParaRPr lang="zh-CN" altLang="en-US" sz="1400">
              <a:latin typeface="Consolas" panose="020B0609020204030204" charset="0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2605" y="1644015"/>
            <a:ext cx="6350000" cy="262001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2605" y="4664710"/>
            <a:ext cx="3786505" cy="154686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7690" y="4664710"/>
            <a:ext cx="4635500" cy="1546860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21"/>
          <p:cNvSpPr txBox="1"/>
          <p:nvPr/>
        </p:nvSpPr>
        <p:spPr>
          <a:xfrm>
            <a:off x="0" y="762000"/>
            <a:ext cx="1533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openGauss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699260" y="685800"/>
            <a:ext cx="57429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where</a:t>
            </a:r>
            <a:r>
              <a:rPr lang="zh-CN" altLang="en-US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子句示例五</a:t>
            </a:r>
            <a:r>
              <a:rPr lang="en-US" altLang="zh-CN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逻辑限定操作符</a:t>
            </a:r>
            <a:r>
              <a:rPr lang="en-US" altLang="zh-CN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533525" y="1207770"/>
            <a:ext cx="959675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1600">
                <a:latin typeface="Consolas" panose="020B0609020204030204" charset="0"/>
                <a:ea typeface="微软雅黑" panose="020B0503020204020204" pitchFamily="34" charset="-122"/>
                <a:cs typeface="Consolas" panose="020B0609020204030204" charset="0"/>
              </a:rPr>
              <a:t>    </a:t>
            </a:r>
            <a:r>
              <a:rPr lang="zh-CN" altLang="en-US" sz="1600">
                <a:latin typeface="Consolas" panose="020B0609020204030204" charset="0"/>
                <a:ea typeface="微软雅黑" panose="020B0503020204020204" pitchFamily="34" charset="-122"/>
                <a:cs typeface="Consolas" panose="020B0609020204030204" charset="0"/>
              </a:rPr>
              <a:t>常用的逻辑操作符有AND、OR和NOT 三类，他们的运算结果也有三个值，分别为TRUE、FALSE和NULL，其中NULL代表未知。（已在上一期给大家介绍）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2460" y="1791335"/>
            <a:ext cx="6416675" cy="234378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rcRect r="9113"/>
          <a:stretch>
            <a:fillRect/>
          </a:stretch>
        </p:blipFill>
        <p:spPr>
          <a:xfrm>
            <a:off x="1699260" y="4237990"/>
            <a:ext cx="6428105" cy="2157730"/>
          </a:xfrm>
          <a:prstGeom prst="rect">
            <a:avLst/>
          </a:prstGeom>
        </p:spPr>
      </p:pic>
      <p:pic>
        <p:nvPicPr>
          <p:cNvPr id="11" name="图片 10" descr="32313534353137313b32313534353136303bbcfdcdb7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29940" y="2363470"/>
            <a:ext cx="914400" cy="914400"/>
          </a:xfrm>
          <a:prstGeom prst="rect">
            <a:avLst/>
          </a:prstGeom>
        </p:spPr>
      </p:pic>
      <p:pic>
        <p:nvPicPr>
          <p:cNvPr id="12" name="图片 11" descr="32313534353137313b32313534353136303bbcfdcdb7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>
            <a:off x="8359140" y="4999990"/>
            <a:ext cx="914400" cy="914400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1699260" y="2405380"/>
            <a:ext cx="1353185" cy="82994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【</a:t>
            </a:r>
            <a:r>
              <a:rPr lang="en-US" altLang="zh-CN" sz="24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AND</a:t>
            </a:r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】</a:t>
            </a:r>
          </a:p>
          <a:p>
            <a:pPr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示例</a:t>
            </a:r>
          </a:p>
        </p:txBody>
      </p:sp>
      <p:sp>
        <p:nvSpPr>
          <p:cNvPr id="14" name="矩形 13"/>
          <p:cNvSpPr/>
          <p:nvPr/>
        </p:nvSpPr>
        <p:spPr>
          <a:xfrm>
            <a:off x="9505950" y="5041900"/>
            <a:ext cx="1353185" cy="82994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2400" b="1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【</a:t>
            </a:r>
            <a:r>
              <a:rPr lang="en-US" altLang="zh-CN" sz="2400" b="1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OR</a:t>
            </a:r>
            <a:r>
              <a:rPr lang="zh-CN" altLang="en-US" sz="2400" b="1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】</a:t>
            </a:r>
          </a:p>
          <a:p>
            <a:pPr algn="ctr"/>
            <a:r>
              <a:rPr lang="zh-CN" altLang="en-US" sz="2400" b="1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示例</a:t>
            </a:r>
          </a:p>
        </p:txBody>
      </p:sp>
    </p:spTree>
  </p:cSld>
  <p:clrMapOvr>
    <a:masterClrMapping/>
  </p:clrMapOvr>
  <p:transition spd="slow">
    <p:cover/>
  </p:transition>
</p:sld>
</file>

<file path=ppt/theme/theme1.xml><?xml version="1.0" encoding="utf-8"?>
<a:theme xmlns:a="http://schemas.openxmlformats.org/drawingml/2006/main" name="丝状">
  <a:themeElements>
    <a:clrScheme name="丝状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丝状">
      <a:majorFont>
        <a:latin typeface="Century Gothic"/>
        <a:ea typeface=""/>
        <a:cs typeface=""/>
        <a:font script="Jpan" typeface="メイリオ"/>
        <a:font script="Hang" typeface="HY중고딕"/>
        <a:font script="Hans" typeface="红豆幼黑体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HY중고딕"/>
        <a:font script="Hans" typeface="红豆幼黑体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丝状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0</TotalTime>
  <Words>3164</Words>
  <Application>Microsoft Office PowerPoint</Application>
  <PresentationFormat>宽屏</PresentationFormat>
  <Paragraphs>452</Paragraphs>
  <Slides>55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55</vt:i4>
      </vt:variant>
    </vt:vector>
  </HeadingPairs>
  <TitlesOfParts>
    <vt:vector size="67" baseType="lpstr">
      <vt:lpstr>方正姚体_GBK</vt:lpstr>
      <vt:lpstr>红豆幼黑体</vt:lpstr>
      <vt:lpstr>华文楷体</vt:lpstr>
      <vt:lpstr>宋体</vt:lpstr>
      <vt:lpstr>微软雅黑</vt:lpstr>
      <vt:lpstr>Arial</vt:lpstr>
      <vt:lpstr>Calibri</vt:lpstr>
      <vt:lpstr>Century Gothic</vt:lpstr>
      <vt:lpstr>Consolas</vt:lpstr>
      <vt:lpstr>Wingdings</vt:lpstr>
      <vt:lpstr>Wingdings 3</vt:lpstr>
      <vt:lpstr>丝状</vt:lpstr>
      <vt:lpstr>轻松上手openGauss第七期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User</dc:creator>
  <cp:lastModifiedBy>michaelwin</cp:lastModifiedBy>
  <cp:revision>555</cp:revision>
  <dcterms:created xsi:type="dcterms:W3CDTF">2020-07-29T02:10:00Z</dcterms:created>
  <dcterms:modified xsi:type="dcterms:W3CDTF">2022-10-21T02:41:31Z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(3)y2oYoJ4MlKlOGvuJLi1bFfo1iMSXLEVXy9bJlmfI0YBjxbPs2/SclUXr2OgRFP3qPvk1HwzE
5026at9qoddnIToXkF6FR3JfV/1SAdrs4Zl5t/mNB/J55ZmJvGU831mKkHUM67Z/IPZej94x
YfL91TwL1Znv45vWeM6F10lsomchN9d472BE6f85auLd42wbrRsvFhRuECJfylQz+wj05Vm0
kTF+iLFrS5MgDKrM2C</vt:lpwstr>
  </property>
  <property fmtid="{D5CDD505-2E9C-101B-9397-08002B2CF9AE}" pid="3" name="_2015_ms_pID_7253431">
    <vt:lpwstr>8xA7tzj9HYv1wG/8nkoIWYR8i/n4hkYW0Pl8X6CCpuDljwBrzKB6gK
7Hpgp2Fv5WmXHYgJYSK46Xdi/qxVR8XQMUQ4iK6tOQR7jtXK6V653e76jPlXXaRuJZ5OUPJH
5cT9t6bMP81XEcBdLvwdRwLgopPybYA8SYrcLIWX3fwSRQZXoYYE4Rh55Dm4WvzFjSz9Eakt
0sJ0VSwE+W4ItKXhWNQ5QX9HNn/JP1uwVs+u</vt:lpwstr>
  </property>
  <property fmtid="{D5CDD505-2E9C-101B-9397-08002B2CF9AE}" pid="4" name="_2015_ms_pID_7253432">
    <vt:lpwstr>Fw==</vt:lpwstr>
  </property>
  <property fmtid="{D5CDD505-2E9C-101B-9397-08002B2CF9AE}" pid="5" name="KSOProductBuildVer">
    <vt:lpwstr>2052-11.1.0.10228</vt:lpwstr>
  </property>
  <property fmtid="{D5CDD505-2E9C-101B-9397-08002B2CF9AE}" pid="6" name="_readonly">
    <vt:lpwstr/>
  </property>
  <property fmtid="{D5CDD505-2E9C-101B-9397-08002B2CF9AE}" pid="7" name="_change">
    <vt:lpwstr/>
  </property>
  <property fmtid="{D5CDD505-2E9C-101B-9397-08002B2CF9AE}" pid="8" name="_full-control">
    <vt:lpwstr/>
  </property>
  <property fmtid="{D5CDD505-2E9C-101B-9397-08002B2CF9AE}" pid="9" name="sflag">
    <vt:lpwstr>1602204396</vt:lpwstr>
  </property>
</Properties>
</file>